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Lopez" initials="RL" lastIdx="1" clrIdx="0">
    <p:extLst/>
  </p:cmAuthor>
  <p:cmAuthor id="2" name="Richard Lopez" initials="RL [2]" lastIdx="1" clrIdx="1">
    <p:extLst/>
  </p:cmAuthor>
  <p:cmAuthor id="3" name="Richard Lopez" initials="RL [3]" lastIdx="1" clrIdx="2">
    <p:extLst/>
  </p:cmAuthor>
  <p:cmAuthor id="4" name="Richard Lopez" initials="RL [4]"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0B85"/>
    <a:srgbClr val="003BB0"/>
    <a:srgbClr val="5ABCD6"/>
    <a:srgbClr val="4472C4"/>
    <a:srgbClr val="06751E"/>
    <a:srgbClr val="00B12B"/>
    <a:srgbClr val="FF00FF"/>
    <a:srgbClr val="00BE08"/>
    <a:srgbClr val="060D9C"/>
    <a:srgbClr val="060E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70"/>
    <p:restoredTop sz="96291" autoAdjust="0"/>
  </p:normalViewPr>
  <p:slideViewPr>
    <p:cSldViewPr>
      <p:cViewPr>
        <p:scale>
          <a:sx n="60" d="100"/>
          <a:sy n="60" d="100"/>
        </p:scale>
        <p:origin x="-2544" y="-6656"/>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6F072C-94C2-4EBB-9CD6-40B79034B0C9}" type="datetimeFigureOut">
              <a:rPr lang="en-US" smtClean="0"/>
              <a:pPr/>
              <a:t>2/6/19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737435-709D-4407-BC86-BE542B494011}" type="slidenum">
              <a:rPr lang="en-US" smtClean="0"/>
              <a:pPr/>
              <a:t>‹#›</a:t>
            </a:fld>
            <a:endParaRPr lang="en-US"/>
          </a:p>
        </p:txBody>
      </p:sp>
    </p:spTree>
    <p:extLst>
      <p:ext uri="{BB962C8B-B14F-4D97-AF65-F5344CB8AC3E}">
        <p14:creationId xmlns:p14="http://schemas.microsoft.com/office/powerpoint/2010/main" val="2858279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737435-709D-4407-BC86-BE542B494011}"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BB621538-E40F-488D-9915-124F1B101C1D}" type="datetimeFigureOut">
              <a:rPr lang="en-US" smtClean="0"/>
              <a:pPr/>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621538-E40F-488D-9915-124F1B101C1D}" type="datetimeFigureOut">
              <a:rPr lang="en-US" smtClean="0"/>
              <a:pPr/>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621538-E40F-488D-9915-124F1B101C1D}" type="datetimeFigureOut">
              <a:rPr lang="en-US" smtClean="0"/>
              <a:pPr/>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621538-E40F-488D-9915-124F1B101C1D}" type="datetimeFigureOut">
              <a:rPr lang="en-US" smtClean="0"/>
              <a:pPr/>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621538-E40F-488D-9915-124F1B101C1D}" type="datetimeFigureOut">
              <a:rPr lang="en-US" smtClean="0"/>
              <a:pPr/>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621538-E40F-488D-9915-124F1B101C1D}" type="datetimeFigureOut">
              <a:rPr lang="en-US" smtClean="0"/>
              <a:pPr/>
              <a:t>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621538-E40F-488D-9915-124F1B101C1D}" type="datetimeFigureOut">
              <a:rPr lang="en-US" smtClean="0"/>
              <a:pPr/>
              <a:t>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621538-E40F-488D-9915-124F1B101C1D}" type="datetimeFigureOut">
              <a:rPr lang="en-US" smtClean="0"/>
              <a:pPr/>
              <a:t>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621538-E40F-488D-9915-124F1B101C1D}" type="datetimeFigureOut">
              <a:rPr lang="en-US" smtClean="0"/>
              <a:pPr/>
              <a:t>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BB621538-E40F-488D-9915-124F1B101C1D}" type="datetimeFigureOut">
              <a:rPr lang="en-US" smtClean="0"/>
              <a:pPr/>
              <a:t>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BB621538-E40F-488D-9915-124F1B101C1D}" type="datetimeFigureOut">
              <a:rPr lang="en-US" smtClean="0"/>
              <a:pPr/>
              <a:t>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9558A-BFEF-4FA3-A712-5A02E1327E7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BB621538-E40F-488D-9915-124F1B101C1D}" type="datetimeFigureOut">
              <a:rPr lang="en-US" smtClean="0"/>
              <a:pPr/>
              <a:t>2/6/19</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F7B9558A-BFEF-4FA3-A712-5A02E1327E73}" type="slidenum">
              <a:rPr lang="en-US" smtClean="0"/>
              <a:pPr/>
              <a:t>‹#›</a:t>
            </a:fld>
            <a:endParaRPr lang="en-US"/>
          </a:p>
        </p:txBody>
      </p:sp>
    </p:spTree>
    <p:extLst>
      <p:ext uri="{BB962C8B-B14F-4D97-AF65-F5344CB8AC3E}">
        <p14:creationId xmlns:p14="http://schemas.microsoft.com/office/powerpoint/2010/main" val="1010745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9.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jpeg"/><Relationship Id="rId11" Type="http://schemas.microsoft.com/office/2007/relationships/hdphoto" Target="../media/hdphoto1.wdp"/><Relationship Id="rId5" Type="http://schemas.openxmlformats.org/officeDocument/2006/relationships/image" Target="../media/image3.png"/><Relationship Id="rId15" Type="http://schemas.openxmlformats.org/officeDocument/2006/relationships/hyperlink" Target="https://osf.io/ua5yr/" TargetMode="External"/><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jp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B9AA6C61-520D-FF45-A133-2285A3B61D9B}"/>
              </a:ext>
            </a:extLst>
          </p:cNvPr>
          <p:cNvSpPr/>
          <p:nvPr/>
        </p:nvSpPr>
        <p:spPr>
          <a:xfrm>
            <a:off x="1204634" y="19971938"/>
            <a:ext cx="12373532" cy="576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b="1" dirty="0">
              <a:solidFill>
                <a:schemeClr val="tx1"/>
              </a:solidFill>
              <a:latin typeface="Optima" panose="02000503060000020004" pitchFamily="2" charset="0"/>
              <a:ea typeface="Avenir Book" charset="0"/>
              <a:cs typeface="Avenir Book" charset="0"/>
            </a:endParaRPr>
          </a:p>
          <a:p>
            <a:pPr algn="ctr"/>
            <a:r>
              <a:rPr lang="en-US" sz="3200" dirty="0">
                <a:solidFill>
                  <a:schemeClr val="tx1"/>
                </a:solidFill>
                <a:latin typeface="Optima" panose="02000503060000020004" pitchFamily="2" charset="0"/>
                <a:ea typeface="Avenir Book" charset="0"/>
                <a:cs typeface="Avenir Book" charset="0"/>
              </a:rPr>
              <a:t>Cue reactivity task in fMRI scanner </a:t>
            </a:r>
            <a:r>
              <a:rPr lang="en-US" sz="3200" b="1" dirty="0">
                <a:solidFill>
                  <a:schemeClr val="tx1"/>
                </a:solidFill>
                <a:latin typeface="Optima" panose="02000503060000020004" pitchFamily="2" charset="0"/>
                <a:ea typeface="Avenir Book" charset="0"/>
                <a:cs typeface="Avenir Book" charset="0"/>
              </a:rPr>
              <a:t>(to operationalize brain features)</a:t>
            </a:r>
          </a:p>
        </p:txBody>
      </p:sp>
      <p:sp>
        <p:nvSpPr>
          <p:cNvPr id="74" name="Rectangle 73">
            <a:extLst>
              <a:ext uri="{FF2B5EF4-FFF2-40B4-BE49-F238E27FC236}">
                <a16:creationId xmlns:a16="http://schemas.microsoft.com/office/drawing/2014/main" id="{6B6EF3C3-ED64-3C46-9182-40E4D0F519D9}"/>
              </a:ext>
            </a:extLst>
          </p:cNvPr>
          <p:cNvSpPr/>
          <p:nvPr/>
        </p:nvSpPr>
        <p:spPr>
          <a:xfrm>
            <a:off x="2565647" y="26996901"/>
            <a:ext cx="8855709" cy="607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tx1"/>
                </a:solidFill>
                <a:latin typeface="Optima" panose="02000503060000020004" pitchFamily="2" charset="0"/>
                <a:ea typeface="Avenir Book" charset="0"/>
                <a:cs typeface="Avenir Book" charset="0"/>
              </a:rPr>
              <a:t>Self-regulatory outcome measures</a:t>
            </a:r>
          </a:p>
          <a:p>
            <a:endParaRPr lang="en-US" sz="800" b="1" dirty="0">
              <a:solidFill>
                <a:schemeClr val="tx1"/>
              </a:solidFill>
              <a:latin typeface="Optima" panose="02000503060000020004" pitchFamily="2" charset="0"/>
              <a:ea typeface="Avenir Book" charset="0"/>
              <a:cs typeface="Avenir Book" charset="0"/>
            </a:endParaRPr>
          </a:p>
        </p:txBody>
      </p:sp>
      <p:sp>
        <p:nvSpPr>
          <p:cNvPr id="68" name="Rectangle 67">
            <a:extLst>
              <a:ext uri="{FF2B5EF4-FFF2-40B4-BE49-F238E27FC236}">
                <a16:creationId xmlns:a16="http://schemas.microsoft.com/office/drawing/2014/main" id="{2A556EDD-F317-1146-B71D-55DF1FF184DA}"/>
              </a:ext>
            </a:extLst>
          </p:cNvPr>
          <p:cNvSpPr/>
          <p:nvPr/>
        </p:nvSpPr>
        <p:spPr>
          <a:xfrm>
            <a:off x="707779" y="27651003"/>
            <a:ext cx="6531221" cy="1333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b="1" dirty="0">
              <a:solidFill>
                <a:schemeClr val="tx1"/>
              </a:solidFill>
              <a:latin typeface="Optima" panose="02000503060000020004" pitchFamily="2" charset="0"/>
              <a:ea typeface="Avenir Book" charset="0"/>
              <a:cs typeface="Avenir Book" charset="0"/>
            </a:endParaRPr>
          </a:p>
          <a:p>
            <a:pPr algn="ctr"/>
            <a:r>
              <a:rPr lang="en-US" sz="3200" dirty="0">
                <a:solidFill>
                  <a:schemeClr val="tx1"/>
                </a:solidFill>
                <a:latin typeface="Optima" panose="02000503060000020004" pitchFamily="2" charset="0"/>
                <a:ea typeface="Avenir Book" charset="0"/>
                <a:cs typeface="Avenir Book" charset="0"/>
              </a:rPr>
              <a:t>Assessment of body composition (i.e., BMI and adiposity) </a:t>
            </a:r>
          </a:p>
        </p:txBody>
      </p:sp>
      <p:sp>
        <p:nvSpPr>
          <p:cNvPr id="69" name="Rectangle 68">
            <a:extLst>
              <a:ext uri="{FF2B5EF4-FFF2-40B4-BE49-F238E27FC236}">
                <a16:creationId xmlns:a16="http://schemas.microsoft.com/office/drawing/2014/main" id="{1D0EE98F-285A-C242-94C1-5CB2D2384DAE}"/>
              </a:ext>
            </a:extLst>
          </p:cNvPr>
          <p:cNvSpPr/>
          <p:nvPr/>
        </p:nvSpPr>
        <p:spPr>
          <a:xfrm>
            <a:off x="7543800" y="27651003"/>
            <a:ext cx="5887824" cy="1333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b="1" dirty="0">
              <a:solidFill>
                <a:schemeClr val="tx1"/>
              </a:solidFill>
              <a:latin typeface="Optima" panose="02000503060000020004" pitchFamily="2" charset="0"/>
              <a:ea typeface="Avenir Book" charset="0"/>
              <a:cs typeface="Avenir Book" charset="0"/>
            </a:endParaRPr>
          </a:p>
          <a:p>
            <a:r>
              <a:rPr lang="en-US" sz="3200" i="1" dirty="0">
                <a:solidFill>
                  <a:schemeClr val="tx1"/>
                </a:solidFill>
                <a:latin typeface="Optima" panose="02000503060000020004" pitchFamily="2" charset="0"/>
                <a:ea typeface="Avenir Book" charset="0"/>
                <a:cs typeface="Avenir Book" charset="0"/>
              </a:rPr>
              <a:t>Ad libitum </a:t>
            </a:r>
            <a:r>
              <a:rPr lang="en-US" sz="3200" dirty="0">
                <a:solidFill>
                  <a:schemeClr val="tx1"/>
                </a:solidFill>
                <a:latin typeface="Optima" panose="02000503060000020004" pitchFamily="2" charset="0"/>
                <a:ea typeface="Avenir Book" charset="0"/>
                <a:cs typeface="Avenir Book" charset="0"/>
              </a:rPr>
              <a:t>eating of snack foods (M&amp;Ms, Skittles, and Peanuts) </a:t>
            </a:r>
          </a:p>
        </p:txBody>
      </p:sp>
      <p:sp>
        <p:nvSpPr>
          <p:cNvPr id="73" name="Rectangle 72">
            <a:extLst>
              <a:ext uri="{FF2B5EF4-FFF2-40B4-BE49-F238E27FC236}">
                <a16:creationId xmlns:a16="http://schemas.microsoft.com/office/drawing/2014/main" id="{3F0CA2B5-4B57-2745-9E56-AF185E96E588}"/>
              </a:ext>
            </a:extLst>
          </p:cNvPr>
          <p:cNvSpPr/>
          <p:nvPr/>
        </p:nvSpPr>
        <p:spPr>
          <a:xfrm>
            <a:off x="707778" y="26886328"/>
            <a:ext cx="13313021" cy="5277610"/>
          </a:xfrm>
          <a:prstGeom prst="rect">
            <a:avLst/>
          </a:prstGeom>
          <a:solidFill>
            <a:srgbClr val="7030A0">
              <a:alpha val="2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32988" y="17983200"/>
            <a:ext cx="13289633" cy="1902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latin typeface="Optima" panose="02000503060000020004" pitchFamily="2" charset="0"/>
                <a:ea typeface="Avenir Book" charset="0"/>
                <a:cs typeface="Avenir Book" charset="0"/>
              </a:rPr>
              <a:t>Participants</a:t>
            </a:r>
          </a:p>
          <a:p>
            <a:endParaRPr lang="en-US" sz="800" b="1" dirty="0">
              <a:solidFill>
                <a:schemeClr val="tx1"/>
              </a:solidFill>
              <a:latin typeface="Optima" panose="02000503060000020004" pitchFamily="2" charset="0"/>
              <a:ea typeface="Avenir Book" charset="0"/>
              <a:cs typeface="Avenir Book" charset="0"/>
            </a:endParaRPr>
          </a:p>
          <a:p>
            <a:r>
              <a:rPr lang="en-US" sz="3200" dirty="0">
                <a:solidFill>
                  <a:schemeClr val="tx1"/>
                </a:solidFill>
                <a:latin typeface="Optima" panose="02000503060000020004" pitchFamily="2" charset="0"/>
                <a:ea typeface="Avenir Book" charset="0"/>
                <a:cs typeface="Avenir Book" charset="0"/>
              </a:rPr>
              <a:t>Forty-eight undergraduate volunteers (33 Females; </a:t>
            </a:r>
            <a:r>
              <a:rPr lang="en-US" sz="3200" i="1" dirty="0">
                <a:solidFill>
                  <a:schemeClr val="tx1"/>
                </a:solidFill>
                <a:latin typeface="Optima" panose="02000503060000020004" pitchFamily="2" charset="0"/>
                <a:ea typeface="Avenir Book" charset="0"/>
                <a:cs typeface="Avenir Book" charset="0"/>
              </a:rPr>
              <a:t>M</a:t>
            </a:r>
            <a:r>
              <a:rPr lang="en-US" sz="3200" baseline="-25000" dirty="0">
                <a:solidFill>
                  <a:schemeClr val="tx1"/>
                </a:solidFill>
                <a:latin typeface="Optima" panose="02000503060000020004" pitchFamily="2" charset="0"/>
                <a:ea typeface="Avenir Book" charset="0"/>
                <a:cs typeface="Avenir Book" charset="0"/>
              </a:rPr>
              <a:t>age</a:t>
            </a:r>
            <a:r>
              <a:rPr lang="en-US" sz="3200" dirty="0">
                <a:solidFill>
                  <a:schemeClr val="tx1"/>
                </a:solidFill>
                <a:latin typeface="Optima" panose="02000503060000020004" pitchFamily="2" charset="0"/>
                <a:ea typeface="Avenir Book" charset="0"/>
                <a:cs typeface="Avenir Book" charset="0"/>
              </a:rPr>
              <a:t>=19.6, </a:t>
            </a:r>
            <a:r>
              <a:rPr lang="en-US" sz="3200" i="1" dirty="0" err="1">
                <a:solidFill>
                  <a:schemeClr val="tx1"/>
                </a:solidFill>
                <a:latin typeface="Optima" panose="02000503060000020004" pitchFamily="2" charset="0"/>
                <a:ea typeface="Avenir Book" charset="0"/>
                <a:cs typeface="Avenir Book" charset="0"/>
              </a:rPr>
              <a:t>SD</a:t>
            </a:r>
            <a:r>
              <a:rPr lang="en-US" sz="3200" baseline="-25000" dirty="0" err="1">
                <a:solidFill>
                  <a:schemeClr val="tx1"/>
                </a:solidFill>
                <a:latin typeface="Optima" panose="02000503060000020004" pitchFamily="2" charset="0"/>
                <a:ea typeface="Avenir Book" charset="0"/>
                <a:cs typeface="Avenir Book" charset="0"/>
              </a:rPr>
              <a:t>age</a:t>
            </a:r>
            <a:r>
              <a:rPr lang="en-US" sz="3200" dirty="0">
                <a:solidFill>
                  <a:schemeClr val="tx1"/>
                </a:solidFill>
                <a:latin typeface="Optima" panose="02000503060000020004" pitchFamily="2" charset="0"/>
                <a:ea typeface="Avenir Book" charset="0"/>
                <a:cs typeface="Avenir Book" charset="0"/>
              </a:rPr>
              <a:t>=1.48)</a:t>
            </a:r>
          </a:p>
          <a:p>
            <a:endParaRPr lang="en-US" sz="1000" dirty="0">
              <a:solidFill>
                <a:schemeClr val="tx1"/>
              </a:solidFill>
              <a:latin typeface="Optima" panose="02000503060000020004" pitchFamily="2" charset="0"/>
              <a:ea typeface="Avenir Book" charset="0"/>
              <a:cs typeface="Avenir Book" charset="0"/>
            </a:endParaRPr>
          </a:p>
          <a:p>
            <a:r>
              <a:rPr lang="en-US" sz="3200" b="1" dirty="0">
                <a:solidFill>
                  <a:schemeClr val="tx1"/>
                </a:solidFill>
                <a:latin typeface="Optima" panose="02000503060000020004" pitchFamily="2" charset="0"/>
                <a:ea typeface="Avenir Book" charset="0"/>
                <a:cs typeface="Avenir Book" charset="0"/>
              </a:rPr>
              <a:t>Procedure &amp; Measures</a:t>
            </a:r>
          </a:p>
        </p:txBody>
      </p:sp>
      <p:sp>
        <p:nvSpPr>
          <p:cNvPr id="71" name="Rectangle 70">
            <a:extLst>
              <a:ext uri="{FF2B5EF4-FFF2-40B4-BE49-F238E27FC236}">
                <a16:creationId xmlns:a16="http://schemas.microsoft.com/office/drawing/2014/main" id="{0FA85345-CBCB-A14A-A90F-67932840EE7C}"/>
              </a:ext>
            </a:extLst>
          </p:cNvPr>
          <p:cNvSpPr/>
          <p:nvPr/>
        </p:nvSpPr>
        <p:spPr>
          <a:xfrm>
            <a:off x="707778" y="19934376"/>
            <a:ext cx="13313021" cy="6209762"/>
          </a:xfrm>
          <a:prstGeom prst="rect">
            <a:avLst/>
          </a:prstGeom>
          <a:solidFill>
            <a:srgbClr val="4472C4">
              <a:alpha val="227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58BB1D0-38B3-CB45-A600-ADA8AD1ADE98}"/>
              </a:ext>
            </a:extLst>
          </p:cNvPr>
          <p:cNvSpPr/>
          <p:nvPr/>
        </p:nvSpPr>
        <p:spPr>
          <a:xfrm>
            <a:off x="707779" y="19812000"/>
            <a:ext cx="13313021" cy="5841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285690"/>
            <a:ext cx="43891200" cy="44958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tima" panose="02000503060000020004" pitchFamily="2" charset="0"/>
            </a:endParaRPr>
          </a:p>
        </p:txBody>
      </p:sp>
      <p:sp>
        <p:nvSpPr>
          <p:cNvPr id="5" name="Rectangle 4"/>
          <p:cNvSpPr/>
          <p:nvPr/>
        </p:nvSpPr>
        <p:spPr>
          <a:xfrm>
            <a:off x="8083783" y="1032321"/>
            <a:ext cx="27723634" cy="2843720"/>
          </a:xfrm>
          <a:prstGeom prst="rect">
            <a:avLst/>
          </a:prstGeom>
        </p:spPr>
        <p:txBody>
          <a:bodyPr wrap="square" lIns="438768" tIns="219389" rIns="438768" bIns="219389">
            <a:spAutoFit/>
          </a:bodyPr>
          <a:lstStyle/>
          <a:p>
            <a:pPr algn="ctr"/>
            <a:r>
              <a:rPr lang="en-US" sz="6000" dirty="0">
                <a:solidFill>
                  <a:srgbClr val="050B85"/>
                </a:solidFill>
                <a:latin typeface="Optima" panose="02000503060000020004" pitchFamily="2" charset="0"/>
                <a:ea typeface="Avenir Book" charset="0"/>
                <a:cs typeface="Avenir Book" charset="0"/>
              </a:rPr>
              <a:t>Neural correlates of spontaneous food cue reactivity, regulation, and valuation</a:t>
            </a:r>
            <a:endParaRPr lang="en-US" altLang="zh-CN" sz="2000" dirty="0">
              <a:latin typeface="Optima" panose="02000503060000020004" pitchFamily="2" charset="0"/>
              <a:ea typeface="Avenir Book" charset="0"/>
              <a:cs typeface="Avenir Book" charset="0"/>
            </a:endParaRPr>
          </a:p>
          <a:p>
            <a:pPr algn="ctr">
              <a:spcBef>
                <a:spcPct val="20000"/>
              </a:spcBef>
            </a:pPr>
            <a:r>
              <a:rPr lang="en-US" altLang="zh-CN" sz="4000" dirty="0">
                <a:latin typeface="Optima" panose="02000503060000020004" pitchFamily="2" charset="0"/>
                <a:ea typeface="Avenir Book" charset="0"/>
                <a:cs typeface="Avenir Book" charset="0"/>
              </a:rPr>
              <a:t>Richard B. Lopez</a:t>
            </a:r>
            <a:r>
              <a:rPr lang="en-US" altLang="zh-CN" sz="4000" baseline="30000" dirty="0">
                <a:latin typeface="Optima" panose="02000503060000020004" pitchFamily="2" charset="0"/>
                <a:ea typeface="Avenir Book" charset="0"/>
                <a:cs typeface="Avenir Book" charset="0"/>
              </a:rPr>
              <a:t>1</a:t>
            </a:r>
            <a:r>
              <a:rPr lang="en-US" altLang="zh-CN" sz="4000" dirty="0">
                <a:latin typeface="Optima" panose="02000503060000020004" pitchFamily="2" charset="0"/>
                <a:ea typeface="Avenir Book" charset="0"/>
                <a:cs typeface="Avenir Book" charset="0"/>
              </a:rPr>
              <a:t>, Danielle Cosme</a:t>
            </a:r>
            <a:r>
              <a:rPr lang="en-US" altLang="zh-CN" sz="4000" baseline="30000" dirty="0">
                <a:latin typeface="Optima" panose="02000503060000020004" pitchFamily="2" charset="0"/>
                <a:ea typeface="Avenir Book" charset="0"/>
                <a:cs typeface="Avenir Book" charset="0"/>
              </a:rPr>
              <a:t>2</a:t>
            </a:r>
            <a:r>
              <a:rPr lang="en-US" altLang="zh-CN" sz="4000" dirty="0">
                <a:latin typeface="Optima" panose="02000503060000020004" pitchFamily="2" charset="0"/>
                <a:ea typeface="Avenir Book" charset="0"/>
                <a:cs typeface="Avenir Book" charset="0"/>
              </a:rPr>
              <a:t>, &amp; Elliot T. Berkman</a:t>
            </a:r>
            <a:r>
              <a:rPr lang="en-US" altLang="zh-CN" sz="4000" baseline="30000" dirty="0">
                <a:latin typeface="Optima" panose="02000503060000020004" pitchFamily="2" charset="0"/>
                <a:ea typeface="Avenir Book" charset="0"/>
                <a:cs typeface="Avenir Book" charset="0"/>
              </a:rPr>
              <a:t>2</a:t>
            </a:r>
          </a:p>
          <a:p>
            <a:pPr algn="ctr">
              <a:spcBef>
                <a:spcPct val="20000"/>
              </a:spcBef>
            </a:pPr>
            <a:r>
              <a:rPr lang="en-US" altLang="zh-CN" sz="4000" baseline="30000" dirty="0">
                <a:latin typeface="Optima" panose="02000503060000020004" pitchFamily="2" charset="0"/>
                <a:ea typeface="Avenir Book" charset="0"/>
                <a:cs typeface="Avenir Book" charset="0"/>
              </a:rPr>
              <a:t>1</a:t>
            </a:r>
            <a:r>
              <a:rPr lang="en-US" altLang="zh-CN" sz="4000" dirty="0">
                <a:latin typeface="Optima" panose="02000503060000020004" pitchFamily="2" charset="0"/>
                <a:ea typeface="Avenir Book" charset="0"/>
                <a:cs typeface="Avenir Book" charset="0"/>
              </a:rPr>
              <a:t>Department of Psychological Sciences, Rice University; </a:t>
            </a:r>
            <a:r>
              <a:rPr lang="en-US" altLang="zh-CN" sz="4000" baseline="30000" dirty="0">
                <a:latin typeface="Optima" panose="02000503060000020004" pitchFamily="2" charset="0"/>
                <a:ea typeface="Avenir Book" charset="0"/>
                <a:cs typeface="Avenir Book" charset="0"/>
              </a:rPr>
              <a:t>2</a:t>
            </a:r>
            <a:r>
              <a:rPr lang="en-US" altLang="zh-CN" sz="4000" dirty="0">
                <a:latin typeface="Optima" panose="02000503060000020004" pitchFamily="2" charset="0"/>
                <a:ea typeface="Avenir Book" charset="0"/>
                <a:cs typeface="Avenir Book" charset="0"/>
              </a:rPr>
              <a:t>Department of Psychology, University of Oregon</a:t>
            </a:r>
          </a:p>
        </p:txBody>
      </p:sp>
      <p:sp>
        <p:nvSpPr>
          <p:cNvPr id="36" name="Text Box 248"/>
          <p:cNvSpPr txBox="1">
            <a:spLocks noChangeArrowheads="1"/>
          </p:cNvSpPr>
          <p:nvPr/>
        </p:nvSpPr>
        <p:spPr bwMode="auto">
          <a:xfrm>
            <a:off x="30098704" y="4781490"/>
            <a:ext cx="12858897" cy="1104783"/>
          </a:xfrm>
          <a:prstGeom prst="rect">
            <a:avLst/>
          </a:prstGeom>
          <a:solidFill>
            <a:srgbClr val="050B85"/>
          </a:solidFill>
          <a:ln w="19050">
            <a:noFill/>
            <a:miter lim="800000"/>
            <a:headEnd/>
            <a:tailEnd/>
          </a:ln>
          <a:effectLst/>
        </p:spPr>
        <p:txBody>
          <a:bodyPr wrap="square" lIns="438768" tIns="219389" rIns="438768" bIns="219389"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300" dirty="0">
                <a:solidFill>
                  <a:schemeClr val="bg1"/>
                </a:solidFill>
                <a:latin typeface="Optima" panose="02000503060000020004" pitchFamily="2" charset="0"/>
                <a:ea typeface="Avenir Book" charset="0"/>
                <a:cs typeface="Avenir Book" charset="0"/>
              </a:rPr>
              <a:t>CONCLUSIONS</a:t>
            </a:r>
          </a:p>
        </p:txBody>
      </p:sp>
      <p:sp>
        <p:nvSpPr>
          <p:cNvPr id="12" name="Rectangle 11"/>
          <p:cNvSpPr/>
          <p:nvPr/>
        </p:nvSpPr>
        <p:spPr>
          <a:xfrm>
            <a:off x="683407" y="4622671"/>
            <a:ext cx="13337393" cy="592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r>
              <a:rPr lang="en-US" sz="3200" dirty="0">
                <a:solidFill>
                  <a:schemeClr val="tx1"/>
                </a:solidFill>
                <a:latin typeface="Optima" panose="02000503060000020004" pitchFamily="2" charset="0"/>
              </a:rPr>
              <a:t>XXXX</a:t>
            </a:r>
          </a:p>
        </p:txBody>
      </p:sp>
      <p:sp>
        <p:nvSpPr>
          <p:cNvPr id="48" name="Text Box 248"/>
          <p:cNvSpPr txBox="1">
            <a:spLocks noChangeArrowheads="1"/>
          </p:cNvSpPr>
          <p:nvPr/>
        </p:nvSpPr>
        <p:spPr bwMode="auto">
          <a:xfrm>
            <a:off x="683409" y="16840200"/>
            <a:ext cx="13337392" cy="1104783"/>
          </a:xfrm>
          <a:prstGeom prst="rect">
            <a:avLst/>
          </a:prstGeom>
          <a:solidFill>
            <a:srgbClr val="050B85"/>
          </a:solidFill>
          <a:ln w="19050">
            <a:noFill/>
            <a:miter lim="800000"/>
            <a:headEnd/>
            <a:tailEnd/>
          </a:ln>
          <a:effectLst/>
        </p:spPr>
        <p:txBody>
          <a:bodyPr wrap="square" lIns="438768" tIns="219389" rIns="438768" bIns="219389"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300" dirty="0">
                <a:solidFill>
                  <a:schemeClr val="bg1"/>
                </a:solidFill>
                <a:latin typeface="Optima" panose="02000503060000020004" pitchFamily="2" charset="0"/>
                <a:ea typeface="Avenir Book" charset="0"/>
                <a:cs typeface="Avenir Book" charset="0"/>
              </a:rPr>
              <a:t>METHOD</a:t>
            </a:r>
          </a:p>
        </p:txBody>
      </p:sp>
      <p:pic>
        <p:nvPicPr>
          <p:cNvPr id="14" name="Picture 13">
            <a:extLst>
              <a:ext uri="{FF2B5EF4-FFF2-40B4-BE49-F238E27FC236}">
                <a16:creationId xmlns:a16="http://schemas.microsoft.com/office/drawing/2014/main" id="{5B08C7B4-E467-A849-B188-477BD3478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77" y="1295400"/>
            <a:ext cx="6285723" cy="2736642"/>
          </a:xfrm>
          <a:prstGeom prst="rect">
            <a:avLst/>
          </a:prstGeom>
        </p:spPr>
      </p:pic>
      <p:sp>
        <p:nvSpPr>
          <p:cNvPr id="32" name="Text Box 248"/>
          <p:cNvSpPr txBox="1">
            <a:spLocks noChangeArrowheads="1"/>
          </p:cNvSpPr>
          <p:nvPr/>
        </p:nvSpPr>
        <p:spPr bwMode="auto">
          <a:xfrm>
            <a:off x="14935201" y="14819019"/>
            <a:ext cx="14482830" cy="1104783"/>
          </a:xfrm>
          <a:prstGeom prst="rect">
            <a:avLst/>
          </a:prstGeom>
          <a:solidFill>
            <a:srgbClr val="050B85"/>
          </a:solidFill>
          <a:ln w="19050">
            <a:noFill/>
            <a:miter lim="800000"/>
            <a:headEnd/>
            <a:tailEnd/>
          </a:ln>
          <a:effectLst/>
        </p:spPr>
        <p:txBody>
          <a:bodyPr wrap="square" lIns="438768" tIns="219389" rIns="438768" bIns="219389"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300" dirty="0">
                <a:solidFill>
                  <a:schemeClr val="bg1"/>
                </a:solidFill>
                <a:latin typeface="Optima" panose="02000503060000020004" pitchFamily="2" charset="0"/>
                <a:ea typeface="Avenir Book" charset="0"/>
                <a:cs typeface="Avenir Book" charset="0"/>
              </a:rPr>
              <a:t>INITIAL RESULTS FROM PRE-REGISTERED</a:t>
            </a:r>
            <a:r>
              <a:rPr lang="en-US" altLang="zh-CN" sz="4300" baseline="30000" dirty="0">
                <a:solidFill>
                  <a:schemeClr val="bg1"/>
                </a:solidFill>
                <a:latin typeface="Optima" panose="02000503060000020004" pitchFamily="2" charset="0"/>
                <a:ea typeface="Avenir Book" charset="0"/>
                <a:cs typeface="Avenir Book" charset="0"/>
              </a:rPr>
              <a:t>*</a:t>
            </a:r>
            <a:r>
              <a:rPr lang="en-US" altLang="zh-CN" sz="4300" dirty="0">
                <a:solidFill>
                  <a:schemeClr val="bg1"/>
                </a:solidFill>
                <a:latin typeface="Optima" panose="02000503060000020004" pitchFamily="2" charset="0"/>
                <a:ea typeface="Avenir Book" charset="0"/>
                <a:cs typeface="Avenir Book" charset="0"/>
              </a:rPr>
              <a:t> ANALYSES</a:t>
            </a:r>
            <a:endParaRPr lang="en-US" altLang="zh-CN" sz="3400" baseline="30000" dirty="0">
              <a:solidFill>
                <a:schemeClr val="bg1"/>
              </a:solidFill>
              <a:latin typeface="Optima" panose="02000503060000020004" pitchFamily="2" charset="0"/>
              <a:ea typeface="Avenir Book" charset="0"/>
              <a:cs typeface="Avenir Book" charset="0"/>
            </a:endParaRPr>
          </a:p>
        </p:txBody>
      </p:sp>
      <p:sp>
        <p:nvSpPr>
          <p:cNvPr id="76" name="Text Box 248">
            <a:extLst>
              <a:ext uri="{FF2B5EF4-FFF2-40B4-BE49-F238E27FC236}">
                <a16:creationId xmlns:a16="http://schemas.microsoft.com/office/drawing/2014/main" id="{919018B9-4D63-1949-B3C1-DB85E238ADD8}"/>
              </a:ext>
            </a:extLst>
          </p:cNvPr>
          <p:cNvSpPr txBox="1">
            <a:spLocks noChangeArrowheads="1"/>
          </p:cNvSpPr>
          <p:nvPr/>
        </p:nvSpPr>
        <p:spPr bwMode="auto">
          <a:xfrm>
            <a:off x="30098704" y="10058400"/>
            <a:ext cx="12858897" cy="1104783"/>
          </a:xfrm>
          <a:prstGeom prst="rect">
            <a:avLst/>
          </a:prstGeom>
          <a:solidFill>
            <a:srgbClr val="050B85"/>
          </a:solidFill>
          <a:ln w="19050">
            <a:noFill/>
            <a:miter lim="800000"/>
            <a:headEnd/>
            <a:tailEnd/>
          </a:ln>
          <a:effectLst/>
        </p:spPr>
        <p:txBody>
          <a:bodyPr wrap="square" lIns="438768" tIns="219389" rIns="438768" bIns="219389"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300" dirty="0">
                <a:solidFill>
                  <a:schemeClr val="bg1"/>
                </a:solidFill>
                <a:latin typeface="Optima" panose="02000503060000020004" pitchFamily="2" charset="0"/>
                <a:ea typeface="Avenir Book" charset="0"/>
                <a:cs typeface="Avenir Book" charset="0"/>
              </a:rPr>
              <a:t>FUTURE DIRECTIONS</a:t>
            </a:r>
          </a:p>
        </p:txBody>
      </p:sp>
      <p:sp>
        <p:nvSpPr>
          <p:cNvPr id="78" name="Rectangle 77">
            <a:extLst>
              <a:ext uri="{FF2B5EF4-FFF2-40B4-BE49-F238E27FC236}">
                <a16:creationId xmlns:a16="http://schemas.microsoft.com/office/drawing/2014/main" id="{4C12D119-D6D8-FC47-A96E-388032497549}"/>
              </a:ext>
            </a:extLst>
          </p:cNvPr>
          <p:cNvSpPr/>
          <p:nvPr/>
        </p:nvSpPr>
        <p:spPr>
          <a:xfrm>
            <a:off x="30098703" y="20813752"/>
            <a:ext cx="12858898" cy="668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GB" sz="3200" b="1" dirty="0">
                <a:solidFill>
                  <a:schemeClr val="tx1"/>
                </a:solidFill>
                <a:latin typeface="Optima" panose="02000503060000020004" pitchFamily="2" charset="0"/>
                <a:ea typeface="Avenir Book" charset="0"/>
                <a:cs typeface="Avenir Book" charset="0"/>
              </a:rPr>
              <a:t>References</a:t>
            </a:r>
            <a:endParaRPr lang="en-GB" sz="1000" b="1" dirty="0">
              <a:solidFill>
                <a:schemeClr val="tx1"/>
              </a:solidFill>
              <a:latin typeface="Optima" panose="02000503060000020004" pitchFamily="2" charset="0"/>
              <a:ea typeface="Avenir Book" charset="0"/>
              <a:cs typeface="Avenir Book" charset="0"/>
            </a:endParaRPr>
          </a:p>
          <a:p>
            <a:pPr marL="458788" indent="-458788" algn="just">
              <a:spcAft>
                <a:spcPts val="600"/>
              </a:spcAft>
            </a:pPr>
            <a:endParaRPr lang="en-US" sz="2400" dirty="0">
              <a:solidFill>
                <a:schemeClr val="tx1"/>
              </a:solidFill>
              <a:latin typeface="Optima" panose="02000503060000020004" pitchFamily="2" charset="0"/>
              <a:ea typeface="Avenir Book" charset="0"/>
              <a:cs typeface="Avenir Book" charset="0"/>
            </a:endParaRPr>
          </a:p>
        </p:txBody>
      </p:sp>
      <p:cxnSp>
        <p:nvCxnSpPr>
          <p:cNvPr id="114" name="Straight Connector 113">
            <a:extLst>
              <a:ext uri="{FF2B5EF4-FFF2-40B4-BE49-F238E27FC236}">
                <a16:creationId xmlns:a16="http://schemas.microsoft.com/office/drawing/2014/main" id="{52AECE62-BC57-D142-93CA-4A58A3245A92}"/>
              </a:ext>
            </a:extLst>
          </p:cNvPr>
          <p:cNvCxnSpPr>
            <a:cxnSpLocks/>
          </p:cNvCxnSpPr>
          <p:nvPr/>
        </p:nvCxnSpPr>
        <p:spPr>
          <a:xfrm>
            <a:off x="30017152" y="30099000"/>
            <a:ext cx="127310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03FEB3A-1D80-C24E-876F-46A2A34D529F}"/>
              </a:ext>
            </a:extLst>
          </p:cNvPr>
          <p:cNvGrpSpPr/>
          <p:nvPr/>
        </p:nvGrpSpPr>
        <p:grpSpPr>
          <a:xfrm>
            <a:off x="35966400" y="762000"/>
            <a:ext cx="6852168" cy="3555185"/>
            <a:chOff x="36094547" y="920044"/>
            <a:chExt cx="6852168" cy="3555185"/>
          </a:xfrm>
        </p:grpSpPr>
        <p:pic>
          <p:nvPicPr>
            <p:cNvPr id="2" name="Picture 1">
              <a:extLst>
                <a:ext uri="{FF2B5EF4-FFF2-40B4-BE49-F238E27FC236}">
                  <a16:creationId xmlns:a16="http://schemas.microsoft.com/office/drawing/2014/main" id="{4C6C75FD-7FBC-DD4A-96C2-DBE84387EA19}"/>
                </a:ext>
              </a:extLst>
            </p:cNvPr>
            <p:cNvPicPr>
              <a:picLocks noChangeAspect="1"/>
            </p:cNvPicPr>
            <p:nvPr/>
          </p:nvPicPr>
          <p:blipFill rotWithShape="1">
            <a:blip r:embed="rId4"/>
            <a:srcRect l="21775" t="1" b="-1430"/>
            <a:stretch/>
          </p:blipFill>
          <p:spPr>
            <a:xfrm>
              <a:off x="36094547" y="2559645"/>
              <a:ext cx="6852168" cy="1915584"/>
            </a:xfrm>
            <a:prstGeom prst="rect">
              <a:avLst/>
            </a:prstGeom>
          </p:spPr>
        </p:pic>
        <p:pic>
          <p:nvPicPr>
            <p:cNvPr id="35" name="Picture 34">
              <a:extLst>
                <a:ext uri="{FF2B5EF4-FFF2-40B4-BE49-F238E27FC236}">
                  <a16:creationId xmlns:a16="http://schemas.microsoft.com/office/drawing/2014/main" id="{B7FF2466-65C9-3344-9CB4-6B0860A3BDE4}"/>
                </a:ext>
              </a:extLst>
            </p:cNvPr>
            <p:cNvPicPr>
              <a:picLocks noChangeAspect="1"/>
            </p:cNvPicPr>
            <p:nvPr/>
          </p:nvPicPr>
          <p:blipFill rotWithShape="1">
            <a:blip r:embed="rId4"/>
            <a:srcRect t="1" r="78249" b="3464"/>
            <a:stretch/>
          </p:blipFill>
          <p:spPr>
            <a:xfrm>
              <a:off x="38567989" y="920044"/>
              <a:ext cx="1905284" cy="1823156"/>
            </a:xfrm>
            <a:prstGeom prst="rect">
              <a:avLst/>
            </a:prstGeom>
          </p:spPr>
        </p:pic>
      </p:grpSp>
      <p:sp>
        <p:nvSpPr>
          <p:cNvPr id="10" name="Rectangle 9">
            <a:extLst>
              <a:ext uri="{FF2B5EF4-FFF2-40B4-BE49-F238E27FC236}">
                <a16:creationId xmlns:a16="http://schemas.microsoft.com/office/drawing/2014/main" id="{3AE5A547-9687-2244-BF21-350450A351B6}"/>
              </a:ext>
            </a:extLst>
          </p:cNvPr>
          <p:cNvSpPr/>
          <p:nvPr/>
        </p:nvSpPr>
        <p:spPr>
          <a:xfrm>
            <a:off x="30098703" y="21385947"/>
            <a:ext cx="12858898" cy="9017853"/>
          </a:xfrm>
          <a:prstGeom prst="rect">
            <a:avLst/>
          </a:prstGeom>
        </p:spPr>
        <p:txBody>
          <a:bodyPr wrap="square">
            <a:spAutoFit/>
          </a:bodyPr>
          <a:lstStyle/>
          <a:p>
            <a:pPr algn="just"/>
            <a:r>
              <a:rPr lang="en-US" sz="2800" dirty="0">
                <a:latin typeface="Optima" panose="02000503060000020004" pitchFamily="2" charset="0"/>
                <a:cs typeface="Arial"/>
              </a:rPr>
              <a:t>Berkman, E. T., &amp; Falk, E. B. (2013). Beyond brain mapping: Using neural measures to predict real-world outcomes. </a:t>
            </a:r>
            <a:r>
              <a:rPr lang="en-US" sz="2800" i="1" dirty="0">
                <a:latin typeface="Optima" panose="02000503060000020004" pitchFamily="2" charset="0"/>
                <a:cs typeface="Arial"/>
              </a:rPr>
              <a:t>Current Directions in Psychological Science, 22</a:t>
            </a:r>
            <a:r>
              <a:rPr lang="en-US" sz="2800" dirty="0">
                <a:latin typeface="Optima" panose="02000503060000020004" pitchFamily="2" charset="0"/>
                <a:cs typeface="Arial"/>
              </a:rPr>
              <a:t>(1), 45–50. </a:t>
            </a:r>
          </a:p>
          <a:p>
            <a:pPr algn="just"/>
            <a:endParaRPr lang="en-US" sz="2800" dirty="0">
              <a:latin typeface="Optima" panose="02000503060000020004" pitchFamily="2" charset="0"/>
              <a:cs typeface="Arial"/>
            </a:endParaRPr>
          </a:p>
          <a:p>
            <a:pPr algn="just"/>
            <a:r>
              <a:rPr lang="en-US" sz="2800" dirty="0">
                <a:latin typeface="Optima" panose="02000503060000020004" pitchFamily="2" charset="0"/>
                <a:cs typeface="Arial"/>
              </a:rPr>
              <a:t>Giuliani, N. R., Merchant, J. S., </a:t>
            </a:r>
            <a:r>
              <a:rPr lang="en-US" sz="2800" dirty="0" err="1">
                <a:latin typeface="Optima" panose="02000503060000020004" pitchFamily="2" charset="0"/>
                <a:cs typeface="Arial"/>
              </a:rPr>
              <a:t>Cosme</a:t>
            </a:r>
            <a:r>
              <a:rPr lang="en-US" sz="2800" dirty="0">
                <a:latin typeface="Optima" panose="02000503060000020004" pitchFamily="2" charset="0"/>
                <a:cs typeface="Arial"/>
              </a:rPr>
              <a:t>, D., &amp; Berkman, E. T. (2018). Neural predictors of eating behavior and dietary change. </a:t>
            </a:r>
            <a:r>
              <a:rPr lang="en-US" sz="2800" i="1" dirty="0">
                <a:latin typeface="Optima" panose="02000503060000020004" pitchFamily="2" charset="0"/>
                <a:cs typeface="Arial"/>
              </a:rPr>
              <a:t>Annals of the New York Academy of Sciences, 1428</a:t>
            </a:r>
            <a:r>
              <a:rPr lang="en-US" sz="2800" dirty="0">
                <a:latin typeface="Optima" panose="02000503060000020004" pitchFamily="2" charset="0"/>
                <a:cs typeface="Arial"/>
              </a:rPr>
              <a:t>, 208–220</a:t>
            </a:r>
          </a:p>
          <a:p>
            <a:pPr algn="just"/>
            <a:endParaRPr lang="en-US" sz="2800" dirty="0">
              <a:latin typeface="Optima" panose="02000503060000020004" pitchFamily="2" charset="0"/>
              <a:cs typeface="Arial"/>
            </a:endParaRPr>
          </a:p>
          <a:p>
            <a:pPr algn="just"/>
            <a:r>
              <a:rPr lang="en-US" sz="2800" dirty="0">
                <a:latin typeface="Optima" panose="02000503060000020004" pitchFamily="2" charset="0"/>
                <a:cs typeface="Arial"/>
              </a:rPr>
              <a:t>Lopez, R. B., Hofmann, W., Wagner, D. D., Kelley, W. M., &amp; Heatherton, T. F. (2014). Neural predictors of giving in to temptation in daily life. </a:t>
            </a:r>
            <a:r>
              <a:rPr lang="en-US" sz="2800" i="1" dirty="0">
                <a:latin typeface="Optima" panose="02000503060000020004" pitchFamily="2" charset="0"/>
                <a:cs typeface="Arial"/>
              </a:rPr>
              <a:t>Psychological Science, 25</a:t>
            </a:r>
            <a:r>
              <a:rPr lang="en-US" sz="2800" dirty="0">
                <a:latin typeface="Optima" panose="02000503060000020004" pitchFamily="2" charset="0"/>
                <a:cs typeface="Arial"/>
              </a:rPr>
              <a:t>(7), 1337-44.</a:t>
            </a:r>
          </a:p>
          <a:p>
            <a:pPr algn="just"/>
            <a:endParaRPr lang="en-US" sz="2800" dirty="0">
              <a:latin typeface="Optima" panose="02000503060000020004" pitchFamily="2" charset="0"/>
              <a:cs typeface="Arial"/>
            </a:endParaRPr>
          </a:p>
          <a:p>
            <a:pPr algn="just"/>
            <a:r>
              <a:rPr lang="en-US" sz="2800" dirty="0">
                <a:latin typeface="Optima" panose="02000503060000020004" pitchFamily="2" charset="0"/>
                <a:cs typeface="Arial"/>
              </a:rPr>
              <a:t>Shahane, A.D., Lopez, R.B., &amp; Denny, B.T. (2018). Implicit reappraisal as an emotional buffer: Reappraisal-related neural activity moderates the relationship between inattention and perceived stress during exposure to negative stimuli. </a:t>
            </a:r>
            <a:r>
              <a:rPr lang="en-US" sz="2800" i="1" dirty="0">
                <a:latin typeface="Optima" panose="02000503060000020004" pitchFamily="2" charset="0"/>
                <a:cs typeface="Arial"/>
              </a:rPr>
              <a:t>Cognitive, Affective, &amp; Behavioral Neuroscience</a:t>
            </a:r>
            <a:r>
              <a:rPr lang="en-US" sz="2800" dirty="0">
                <a:latin typeface="Optima" panose="02000503060000020004" pitchFamily="2" charset="0"/>
                <a:cs typeface="Arial"/>
              </a:rPr>
              <a:t>.</a:t>
            </a:r>
          </a:p>
          <a:p>
            <a:pPr algn="just"/>
            <a:endParaRPr lang="en-US" sz="2800" dirty="0">
              <a:latin typeface="Optima" panose="02000503060000020004" pitchFamily="2" charset="0"/>
              <a:cs typeface="Arial"/>
            </a:endParaRPr>
          </a:p>
          <a:p>
            <a:pPr algn="just"/>
            <a:r>
              <a:rPr lang="en-US" sz="2800" dirty="0">
                <a:latin typeface="Optima" panose="02000503060000020004" pitchFamily="2" charset="0"/>
                <a:cs typeface="Arial"/>
              </a:rPr>
              <a:t>Yarkoni, T., Poldrack, R. A., Nichols, T. E., Van Essen, D. C., &amp; Wager, T. D. (2011). Large-scale automated synthesis of human functional neuroimaging data. </a:t>
            </a:r>
            <a:r>
              <a:rPr lang="en-US" sz="2800" i="1" dirty="0">
                <a:latin typeface="Optima" panose="02000503060000020004" pitchFamily="2" charset="0"/>
                <a:cs typeface="Arial"/>
              </a:rPr>
              <a:t>Nature Methods</a:t>
            </a:r>
            <a:r>
              <a:rPr lang="en-US" sz="2800" dirty="0">
                <a:latin typeface="Optima" panose="02000503060000020004" pitchFamily="2" charset="0"/>
                <a:cs typeface="Arial"/>
              </a:rPr>
              <a:t>, 8(8), 665.</a:t>
            </a:r>
          </a:p>
        </p:txBody>
      </p:sp>
      <p:grpSp>
        <p:nvGrpSpPr>
          <p:cNvPr id="16" name="Group 15">
            <a:extLst>
              <a:ext uri="{FF2B5EF4-FFF2-40B4-BE49-F238E27FC236}">
                <a16:creationId xmlns:a16="http://schemas.microsoft.com/office/drawing/2014/main" id="{534E7031-26BB-3744-A482-4370DAB15DDD}"/>
              </a:ext>
            </a:extLst>
          </p:cNvPr>
          <p:cNvGrpSpPr/>
          <p:nvPr/>
        </p:nvGrpSpPr>
        <p:grpSpPr>
          <a:xfrm>
            <a:off x="1056453" y="21038738"/>
            <a:ext cx="9342885" cy="4700791"/>
            <a:chOff x="949182" y="21614965"/>
            <a:chExt cx="9342885" cy="4700791"/>
          </a:xfrm>
        </p:grpSpPr>
        <p:pic>
          <p:nvPicPr>
            <p:cNvPr id="56" name="Picture 55">
              <a:extLst>
                <a:ext uri="{FF2B5EF4-FFF2-40B4-BE49-F238E27FC236}">
                  <a16:creationId xmlns:a16="http://schemas.microsoft.com/office/drawing/2014/main" id="{FD9CEEEA-E468-0C41-9784-C4D4FEF26C49}"/>
                </a:ext>
              </a:extLst>
            </p:cNvPr>
            <p:cNvPicPr>
              <a:picLocks noChangeAspect="1"/>
            </p:cNvPicPr>
            <p:nvPr/>
          </p:nvPicPr>
          <p:blipFill>
            <a:blip r:embed="rId5"/>
            <a:stretch>
              <a:fillRect/>
            </a:stretch>
          </p:blipFill>
          <p:spPr>
            <a:xfrm>
              <a:off x="1040218" y="21615806"/>
              <a:ext cx="2967311" cy="1804350"/>
            </a:xfrm>
            <a:prstGeom prst="rect">
              <a:avLst/>
            </a:prstGeom>
            <a:ln>
              <a:solidFill>
                <a:srgbClr val="FFFFFF"/>
              </a:solidFill>
            </a:ln>
          </p:spPr>
        </p:pic>
        <p:grpSp>
          <p:nvGrpSpPr>
            <p:cNvPr id="11" name="Group 10">
              <a:extLst>
                <a:ext uri="{FF2B5EF4-FFF2-40B4-BE49-F238E27FC236}">
                  <a16:creationId xmlns:a16="http://schemas.microsoft.com/office/drawing/2014/main" id="{068378CC-0E71-C04E-B75C-7E226533B65A}"/>
                </a:ext>
              </a:extLst>
            </p:cNvPr>
            <p:cNvGrpSpPr/>
            <p:nvPr/>
          </p:nvGrpSpPr>
          <p:grpSpPr>
            <a:xfrm>
              <a:off x="949182" y="21614965"/>
              <a:ext cx="9342885" cy="4700791"/>
              <a:chOff x="683407" y="22379288"/>
              <a:chExt cx="9342885" cy="4700791"/>
            </a:xfrm>
          </p:grpSpPr>
          <p:grpSp>
            <p:nvGrpSpPr>
              <p:cNvPr id="55" name="Group 54">
                <a:extLst>
                  <a:ext uri="{FF2B5EF4-FFF2-40B4-BE49-F238E27FC236}">
                    <a16:creationId xmlns:a16="http://schemas.microsoft.com/office/drawing/2014/main" id="{E72A7EFB-8167-904C-880B-DFEBFA56B29D}"/>
                  </a:ext>
                </a:extLst>
              </p:cNvPr>
              <p:cNvGrpSpPr/>
              <p:nvPr/>
            </p:nvGrpSpPr>
            <p:grpSpPr>
              <a:xfrm>
                <a:off x="683407" y="22379288"/>
                <a:ext cx="9342885" cy="4700791"/>
                <a:chOff x="1221257" y="2510719"/>
                <a:chExt cx="6009302" cy="3023528"/>
              </a:xfrm>
            </p:grpSpPr>
            <p:pic>
              <p:nvPicPr>
                <p:cNvPr id="58" name="Picture 20" descr="135_mealsA_0029_0021.jpg">
                  <a:extLst>
                    <a:ext uri="{FF2B5EF4-FFF2-40B4-BE49-F238E27FC236}">
                      <a16:creationId xmlns:a16="http://schemas.microsoft.com/office/drawing/2014/main" id="{4F8899C5-C7EA-3547-99EA-88292441CB02}"/>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44078" y="2510719"/>
                  <a:ext cx="1686481" cy="1264648"/>
                </a:xfrm>
                <a:prstGeom prst="rect">
                  <a:avLst/>
                </a:prstGeom>
                <a:noFill/>
                <a:ln w="123825" cmpd="sng">
                  <a:solidFill>
                    <a:schemeClr val="accent4"/>
                  </a:solidFill>
                  <a:miter lim="800000"/>
                  <a:headEnd/>
                  <a:tailEnd/>
                </a:ln>
                <a:extLst>
                  <a:ext uri="{909E8E84-426E-40dd-AFC4-6F175D3DCCD1}">
                    <a14:hiddenFill xmlns:a14="http://schemas.microsoft.com/office/drawing/2010/main" xmlns="">
                      <a:solidFill>
                        <a:srgbClr val="FFFFFF"/>
                      </a:solidFill>
                    </a14:hiddenFill>
                  </a:ext>
                </a:extLst>
              </p:spPr>
            </p:pic>
            <p:sp>
              <p:nvSpPr>
                <p:cNvPr id="59" name="Rectangle 58">
                  <a:extLst>
                    <a:ext uri="{FF2B5EF4-FFF2-40B4-BE49-F238E27FC236}">
                      <a16:creationId xmlns:a16="http://schemas.microsoft.com/office/drawing/2014/main" id="{0B3A4996-8B99-4D4E-A5D8-77A019D26F4B}"/>
                    </a:ext>
                  </a:extLst>
                </p:cNvPr>
                <p:cNvSpPr/>
                <p:nvPr/>
              </p:nvSpPr>
              <p:spPr>
                <a:xfrm>
                  <a:off x="4126176" y="3076690"/>
                  <a:ext cx="1686481" cy="1264648"/>
                </a:xfrm>
                <a:prstGeom prst="rect">
                  <a:avLst/>
                </a:prstGeom>
                <a:solidFill>
                  <a:srgbClr val="FFFFFF"/>
                </a:solidFill>
                <a:ln w="2857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60" name="Picture 59" descr="053_control_0012_Neutral78.jpg">
                  <a:extLst>
                    <a:ext uri="{FF2B5EF4-FFF2-40B4-BE49-F238E27FC236}">
                      <a16:creationId xmlns:a16="http://schemas.microsoft.com/office/drawing/2014/main" id="{199EFFEF-B8D1-8142-903C-A7617B977B36}"/>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75120" y="3615470"/>
                  <a:ext cx="1705867" cy="1279184"/>
                </a:xfrm>
                <a:prstGeom prst="rect">
                  <a:avLst/>
                </a:prstGeom>
                <a:noFill/>
                <a:ln w="28575" cmpd="sng">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61" name="Picture 60" descr="015_dessertA_0008_0042.jpg">
                  <a:extLst>
                    <a:ext uri="{FF2B5EF4-FFF2-40B4-BE49-F238E27FC236}">
                      <a16:creationId xmlns:a16="http://schemas.microsoft.com/office/drawing/2014/main" id="{D54A078C-6FBF-1A4B-9B71-A8611CC361B3}"/>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21257" y="4255063"/>
                  <a:ext cx="1705867" cy="1279184"/>
                </a:xfrm>
                <a:prstGeom prst="rect">
                  <a:avLst/>
                </a:prstGeom>
                <a:noFill/>
                <a:ln w="28575" cmpd="sng">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cxnSp>
              <p:nvCxnSpPr>
                <p:cNvPr id="62" name="Straight Arrow Connector 23">
                  <a:extLst>
                    <a:ext uri="{FF2B5EF4-FFF2-40B4-BE49-F238E27FC236}">
                      <a16:creationId xmlns:a16="http://schemas.microsoft.com/office/drawing/2014/main" id="{BAD3C2A7-F596-064B-9AB1-B5DA184A75DB}"/>
                    </a:ext>
                  </a:extLst>
                </p:cNvPr>
                <p:cNvCxnSpPr>
                  <a:cxnSpLocks noChangeShapeType="1"/>
                </p:cNvCxnSpPr>
                <p:nvPr/>
              </p:nvCxnSpPr>
              <p:spPr bwMode="auto">
                <a:xfrm flipV="1">
                  <a:off x="3627988" y="4562287"/>
                  <a:ext cx="2156154" cy="871147"/>
                </a:xfrm>
                <a:prstGeom prst="straightConnector1">
                  <a:avLst/>
                </a:prstGeom>
                <a:noFill/>
                <a:ln w="57150" cmpd="sng">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63" name="TextBox 62">
                  <a:extLst>
                    <a:ext uri="{FF2B5EF4-FFF2-40B4-BE49-F238E27FC236}">
                      <a16:creationId xmlns:a16="http://schemas.microsoft.com/office/drawing/2014/main" id="{9A5C9BC3-1BD4-FD4F-8DDA-7335E8283043}"/>
                    </a:ext>
                  </a:extLst>
                </p:cNvPr>
                <p:cNvSpPr txBox="1"/>
                <p:nvPr/>
              </p:nvSpPr>
              <p:spPr>
                <a:xfrm>
                  <a:off x="4176615" y="3449381"/>
                  <a:ext cx="1602481" cy="44430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ysClr val="windowText" lastClr="000000"/>
                      </a:solidFill>
                      <a:effectLst/>
                      <a:uLnTx/>
                      <a:uFillTx/>
                      <a:latin typeface="Arial"/>
                      <a:cs typeface="Arial"/>
                    </a:rPr>
                    <a:t>+</a:t>
                  </a:r>
                  <a:endParaRPr kumimoji="0" lang="en-US" sz="3600" b="0" i="0" u="none" strike="noStrike" kern="0" cap="none" spc="0" normalizeH="0" baseline="0" noProof="0" dirty="0">
                    <a:ln>
                      <a:noFill/>
                    </a:ln>
                    <a:solidFill>
                      <a:sysClr val="windowText" lastClr="000000"/>
                    </a:solidFill>
                    <a:effectLst/>
                    <a:uLnTx/>
                    <a:uFillTx/>
                    <a:latin typeface="Arial"/>
                    <a:cs typeface="Arial"/>
                  </a:endParaRPr>
                </a:p>
              </p:txBody>
            </p:sp>
          </p:grpSp>
          <p:pic>
            <p:nvPicPr>
              <p:cNvPr id="57" name="Picture 56">
                <a:extLst>
                  <a:ext uri="{FF2B5EF4-FFF2-40B4-BE49-F238E27FC236}">
                    <a16:creationId xmlns:a16="http://schemas.microsoft.com/office/drawing/2014/main" id="{5C9F9890-5A61-DA40-9EB3-D566E83DF0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679" y="25137162"/>
                <a:ext cx="2622035" cy="1942917"/>
              </a:xfrm>
              <a:prstGeom prst="rect">
                <a:avLst/>
              </a:prstGeom>
            </p:spPr>
          </p:pic>
        </p:grpSp>
      </p:grpSp>
      <p:pic>
        <p:nvPicPr>
          <p:cNvPr id="65" name="Picture 64">
            <a:extLst>
              <a:ext uri="{FF2B5EF4-FFF2-40B4-BE49-F238E27FC236}">
                <a16:creationId xmlns:a16="http://schemas.microsoft.com/office/drawing/2014/main" id="{EBBD17E4-61C4-9845-9858-122EA23A14A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01" b="89604" l="3429" r="96286"/>
                    </a14:imgEffect>
                  </a14:imgLayer>
                </a14:imgProps>
              </a:ext>
            </a:extLst>
          </a:blip>
          <a:stretch>
            <a:fillRect/>
          </a:stretch>
        </p:blipFill>
        <p:spPr>
          <a:xfrm>
            <a:off x="1012386" y="28717719"/>
            <a:ext cx="5971173" cy="3446219"/>
          </a:xfrm>
          <a:prstGeom prst="rect">
            <a:avLst/>
          </a:prstGeom>
        </p:spPr>
      </p:pic>
      <p:pic>
        <p:nvPicPr>
          <p:cNvPr id="18" name="Picture 17">
            <a:extLst>
              <a:ext uri="{FF2B5EF4-FFF2-40B4-BE49-F238E27FC236}">
                <a16:creationId xmlns:a16="http://schemas.microsoft.com/office/drawing/2014/main" id="{5BE81CBC-DF7D-1E4C-835F-95362C8D17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32242" y="29093612"/>
            <a:ext cx="4814315" cy="2694431"/>
          </a:xfrm>
          <a:prstGeom prst="rect">
            <a:avLst/>
          </a:prstGeom>
        </p:spPr>
      </p:pic>
      <p:sp>
        <p:nvSpPr>
          <p:cNvPr id="95" name="Rectangle 94">
            <a:extLst>
              <a:ext uri="{FF2B5EF4-FFF2-40B4-BE49-F238E27FC236}">
                <a16:creationId xmlns:a16="http://schemas.microsoft.com/office/drawing/2014/main" id="{D8BB9964-8BFB-CE48-8958-42ACB00BF64B}"/>
              </a:ext>
            </a:extLst>
          </p:cNvPr>
          <p:cNvSpPr/>
          <p:nvPr/>
        </p:nvSpPr>
        <p:spPr>
          <a:xfrm>
            <a:off x="685800" y="5867400"/>
            <a:ext cx="13129822" cy="10573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n-US" sz="800" b="1" dirty="0">
              <a:solidFill>
                <a:schemeClr val="tx1"/>
              </a:solidFill>
              <a:latin typeface="Optima" panose="02000503060000020004" pitchFamily="2" charset="0"/>
              <a:ea typeface="Avenir Book" charset="0"/>
              <a:cs typeface="Avenir Book" charset="0"/>
            </a:endParaRPr>
          </a:p>
          <a:p>
            <a:pPr algn="just"/>
            <a:r>
              <a:rPr lang="en-US" sz="3200" dirty="0">
                <a:solidFill>
                  <a:schemeClr val="tx1"/>
                </a:solidFill>
                <a:latin typeface="Optima" panose="02000503060000020004" pitchFamily="2" charset="0"/>
                <a:ea typeface="Avenir Book" charset="0"/>
                <a:cs typeface="Avenir Book" charset="0"/>
              </a:rPr>
              <a:t>An emerging goal of self-regulation research is to characterize how individuals effectively manage their thoughts, feelings, and behaviors in naturalistic settings, outside the laboratory. A major obstacle to accurately predicting real-world outcomes is the discrepancy between the ways in which self-regulation is often measured in the lab and how it is actually experienced and exerted in situ. </a:t>
            </a:r>
          </a:p>
          <a:p>
            <a:pPr algn="just"/>
            <a:endParaRPr lang="en-US" sz="2400" dirty="0">
              <a:solidFill>
                <a:schemeClr val="tx1"/>
              </a:solidFill>
              <a:latin typeface="Optima" panose="02000503060000020004" pitchFamily="2" charset="0"/>
              <a:ea typeface="Avenir Book" charset="0"/>
              <a:cs typeface="Avenir Book" charset="0"/>
            </a:endParaRPr>
          </a:p>
          <a:p>
            <a:pPr algn="just"/>
            <a:r>
              <a:rPr lang="en-US" sz="3200" dirty="0">
                <a:solidFill>
                  <a:schemeClr val="tx1"/>
                </a:solidFill>
                <a:latin typeface="Optima" panose="02000503060000020004" pitchFamily="2" charset="0"/>
                <a:ea typeface="Avenir Book" charset="0"/>
                <a:cs typeface="Avenir Book" charset="0"/>
              </a:rPr>
              <a:t>Only recently have researchers begun to assess </a:t>
            </a:r>
            <a:r>
              <a:rPr lang="en-US" sz="3200" i="1" dirty="0">
                <a:solidFill>
                  <a:schemeClr val="tx1"/>
                </a:solidFill>
                <a:latin typeface="Optima" panose="02000503060000020004" pitchFamily="2" charset="0"/>
                <a:ea typeface="Avenir Book" charset="0"/>
                <a:cs typeface="Avenir Book" charset="0"/>
              </a:rPr>
              <a:t>spontaneous</a:t>
            </a:r>
            <a:r>
              <a:rPr lang="en-US" sz="3200" dirty="0">
                <a:solidFill>
                  <a:schemeClr val="tx1"/>
                </a:solidFill>
                <a:latin typeface="Optima" panose="02000503060000020004" pitchFamily="2" charset="0"/>
                <a:ea typeface="Avenir Book" charset="0"/>
                <a:cs typeface="Avenir Book" charset="0"/>
              </a:rPr>
              <a:t> processes in more naturalistic, uninstructed contexts and related engagement of these processes to real world self-regulatory behaviors (e.g., Berkman &amp; Falk, 2013; Lopez et al., 2014). A recent model by Giuliani and colleagues (2018) has suggested that multiple psychological processes representing reactivity, regulation, and valuation, a should all be taken into account to better characterize people’s eating behaviors (Giuliani, Merchant, </a:t>
            </a:r>
            <a:r>
              <a:rPr lang="en-US" sz="3200" dirty="0" err="1">
                <a:solidFill>
                  <a:schemeClr val="tx1"/>
                </a:solidFill>
                <a:latin typeface="Optima" panose="02000503060000020004" pitchFamily="2" charset="0"/>
                <a:ea typeface="Avenir Book" charset="0"/>
                <a:cs typeface="Avenir Book" charset="0"/>
              </a:rPr>
              <a:t>Cosme</a:t>
            </a:r>
            <a:r>
              <a:rPr lang="en-US" sz="3200" dirty="0">
                <a:solidFill>
                  <a:schemeClr val="tx1"/>
                </a:solidFill>
                <a:latin typeface="Optima" panose="02000503060000020004" pitchFamily="2" charset="0"/>
                <a:ea typeface="Avenir Book" charset="0"/>
                <a:cs typeface="Avenir Book" charset="0"/>
              </a:rPr>
              <a:t>, &amp; Berkman, 2018). </a:t>
            </a:r>
          </a:p>
          <a:p>
            <a:pPr algn="just"/>
            <a:endParaRPr lang="en-US" sz="2400" dirty="0">
              <a:solidFill>
                <a:schemeClr val="tx1"/>
              </a:solidFill>
              <a:latin typeface="Optima" panose="02000503060000020004" pitchFamily="2" charset="0"/>
              <a:ea typeface="Avenir Book" charset="0"/>
              <a:cs typeface="Avenir Book" charset="0"/>
            </a:endParaRPr>
          </a:p>
          <a:p>
            <a:pPr algn="just"/>
            <a:r>
              <a:rPr lang="en-US" sz="3200" dirty="0">
                <a:solidFill>
                  <a:schemeClr val="tx1"/>
                </a:solidFill>
                <a:latin typeface="Optima" panose="02000503060000020004" pitchFamily="2" charset="0"/>
                <a:ea typeface="Avenir Book" charset="0"/>
                <a:cs typeface="Avenir Book" charset="0"/>
              </a:rPr>
              <a:t>Accordingly, we conducted a study to determine whether spontaneous brain responses, during exposure to high-caloric food images during an fMRI scanning session, reliably index psychological processes related to reactivity, regulation, and valuation and are associated with individual differences in ad libitum eating behavior and body composition (i.e., body mass index and adiposity). </a:t>
            </a:r>
          </a:p>
        </p:txBody>
      </p:sp>
      <p:grpSp>
        <p:nvGrpSpPr>
          <p:cNvPr id="30" name="Group 29">
            <a:extLst>
              <a:ext uri="{FF2B5EF4-FFF2-40B4-BE49-F238E27FC236}">
                <a16:creationId xmlns:a16="http://schemas.microsoft.com/office/drawing/2014/main" id="{E17794BA-7C12-9649-B8A2-C4F4D2EABD7D}"/>
              </a:ext>
            </a:extLst>
          </p:cNvPr>
          <p:cNvGrpSpPr/>
          <p:nvPr/>
        </p:nvGrpSpPr>
        <p:grpSpPr>
          <a:xfrm>
            <a:off x="10714681" y="22638938"/>
            <a:ext cx="2772720" cy="2744570"/>
            <a:chOff x="10740462" y="22602025"/>
            <a:chExt cx="2669805" cy="2642700"/>
          </a:xfrm>
        </p:grpSpPr>
        <p:pic>
          <p:nvPicPr>
            <p:cNvPr id="98" name="Picture 97">
              <a:extLst>
                <a:ext uri="{FF2B5EF4-FFF2-40B4-BE49-F238E27FC236}">
                  <a16:creationId xmlns:a16="http://schemas.microsoft.com/office/drawing/2014/main" id="{60F2B559-F905-9848-A4B3-04AFDBAEC07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740462" y="22602025"/>
              <a:ext cx="2669805" cy="2642700"/>
            </a:xfrm>
            <a:prstGeom prst="rect">
              <a:avLst/>
            </a:prstGeom>
          </p:spPr>
        </p:pic>
        <p:pic>
          <p:nvPicPr>
            <p:cNvPr id="99" name="Picture 98">
              <a:extLst>
                <a:ext uri="{FF2B5EF4-FFF2-40B4-BE49-F238E27FC236}">
                  <a16:creationId xmlns:a16="http://schemas.microsoft.com/office/drawing/2014/main" id="{AB5791F0-47C8-424A-971E-4C1AA20EF8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04415" y="22953083"/>
              <a:ext cx="1039720" cy="960813"/>
            </a:xfrm>
            <a:prstGeom prst="rect">
              <a:avLst/>
            </a:prstGeom>
          </p:spPr>
        </p:pic>
      </p:grpSp>
      <p:sp>
        <p:nvSpPr>
          <p:cNvPr id="29" name="Text Box 248"/>
          <p:cNvSpPr txBox="1">
            <a:spLocks noChangeArrowheads="1"/>
          </p:cNvSpPr>
          <p:nvPr/>
        </p:nvSpPr>
        <p:spPr bwMode="auto">
          <a:xfrm>
            <a:off x="683407" y="4781491"/>
            <a:ext cx="13337393" cy="1104783"/>
          </a:xfrm>
          <a:prstGeom prst="rect">
            <a:avLst/>
          </a:prstGeom>
          <a:solidFill>
            <a:srgbClr val="050B85"/>
          </a:solidFill>
          <a:ln w="19050">
            <a:noFill/>
            <a:miter lim="800000"/>
            <a:headEnd/>
            <a:tailEnd/>
          </a:ln>
          <a:effectLst/>
        </p:spPr>
        <p:txBody>
          <a:bodyPr wrap="square" lIns="438768" tIns="219389" rIns="438768" bIns="219389"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300" dirty="0">
                <a:solidFill>
                  <a:schemeClr val="bg1"/>
                </a:solidFill>
                <a:latin typeface="Optima" panose="02000503060000020004" pitchFamily="2" charset="0"/>
                <a:ea typeface="Avenir Book" charset="0"/>
                <a:cs typeface="Avenir Book" charset="0"/>
              </a:rPr>
              <a:t>BACKGROUND</a:t>
            </a:r>
          </a:p>
        </p:txBody>
      </p:sp>
      <p:grpSp>
        <p:nvGrpSpPr>
          <p:cNvPr id="101" name="Group 100">
            <a:extLst>
              <a:ext uri="{FF2B5EF4-FFF2-40B4-BE49-F238E27FC236}">
                <a16:creationId xmlns:a16="http://schemas.microsoft.com/office/drawing/2014/main" id="{CE415CB3-C837-A740-AB17-C154BCA7AA10}"/>
              </a:ext>
            </a:extLst>
          </p:cNvPr>
          <p:cNvGrpSpPr/>
          <p:nvPr/>
        </p:nvGrpSpPr>
        <p:grpSpPr>
          <a:xfrm>
            <a:off x="29861550" y="30175200"/>
            <a:ext cx="12886649" cy="1115124"/>
            <a:chOff x="29861550" y="30099000"/>
            <a:chExt cx="12886649" cy="1115124"/>
          </a:xfrm>
        </p:grpSpPr>
        <p:sp>
          <p:nvSpPr>
            <p:cNvPr id="19" name="Rectangle 18">
              <a:extLst>
                <a:ext uri="{FF2B5EF4-FFF2-40B4-BE49-F238E27FC236}">
                  <a16:creationId xmlns:a16="http://schemas.microsoft.com/office/drawing/2014/main" id="{6E7B7BF9-AAB0-0542-A015-5C2D40515086}"/>
                </a:ext>
              </a:extLst>
            </p:cNvPr>
            <p:cNvSpPr/>
            <p:nvPr/>
          </p:nvSpPr>
          <p:spPr>
            <a:xfrm>
              <a:off x="31051288" y="30251400"/>
              <a:ext cx="11696911" cy="954107"/>
            </a:xfrm>
            <a:prstGeom prst="rect">
              <a:avLst/>
            </a:prstGeom>
          </p:spPr>
          <p:txBody>
            <a:bodyPr wrap="square">
              <a:spAutoFit/>
            </a:bodyPr>
            <a:lstStyle/>
            <a:p>
              <a:r>
                <a:rPr lang="en-US" sz="2800" dirty="0">
                  <a:solidFill>
                    <a:srgbClr val="000000"/>
                  </a:solidFill>
                  <a:latin typeface="Optima" panose="02000503060000020004" pitchFamily="2" charset="0"/>
                  <a:cs typeface="Arial"/>
                </a:rPr>
                <a:t>You can find the preregistration for this study and other associated files </a:t>
              </a:r>
            </a:p>
            <a:p>
              <a:r>
                <a:rPr lang="en-US" sz="2800" dirty="0">
                  <a:solidFill>
                    <a:srgbClr val="000000"/>
                  </a:solidFill>
                  <a:latin typeface="Optima" panose="02000503060000020004" pitchFamily="2" charset="0"/>
                  <a:cs typeface="Arial"/>
                </a:rPr>
                <a:t>at the following </a:t>
              </a:r>
              <a:r>
                <a:rPr lang="en-US" sz="2800" i="1" dirty="0">
                  <a:solidFill>
                    <a:srgbClr val="000000"/>
                  </a:solidFill>
                  <a:latin typeface="Optima" panose="02000503060000020004" pitchFamily="2" charset="0"/>
                  <a:cs typeface="Arial"/>
                </a:rPr>
                <a:t>OSF</a:t>
              </a:r>
              <a:r>
                <a:rPr lang="en-US" sz="2800" dirty="0">
                  <a:solidFill>
                    <a:srgbClr val="000000"/>
                  </a:solidFill>
                  <a:latin typeface="Optima" panose="02000503060000020004" pitchFamily="2" charset="0"/>
                  <a:cs typeface="Arial"/>
                </a:rPr>
                <a:t> link: </a:t>
              </a:r>
              <a:r>
                <a:rPr lang="en-US" sz="2800" b="1" dirty="0">
                  <a:latin typeface="Optima" panose="02000503060000020004" pitchFamily="2" charset="0"/>
                  <a:cs typeface="Arial"/>
                  <a:hlinkClick r:id="rId15">
                    <a:extLst>
                      <a:ext uri="{A12FA001-AC4F-418D-AE19-62706E023703}">
                        <ahyp:hlinkClr xmlns:ahyp="http://schemas.microsoft.com/office/drawing/2018/hyperlinkcolor" val="tx"/>
                      </a:ext>
                    </a:extLst>
                  </a:hlinkClick>
                </a:rPr>
                <a:t>https://osf.io/ua5yr/</a:t>
              </a:r>
              <a:endParaRPr lang="en-US" sz="2800" b="1" dirty="0">
                <a:latin typeface="Optima" panose="02000503060000020004" pitchFamily="2" charset="0"/>
                <a:cs typeface="Arial"/>
              </a:endParaRPr>
            </a:p>
          </p:txBody>
        </p:sp>
        <p:pic>
          <p:nvPicPr>
            <p:cNvPr id="64" name="Picture 63">
              <a:extLst>
                <a:ext uri="{FF2B5EF4-FFF2-40B4-BE49-F238E27FC236}">
                  <a16:creationId xmlns:a16="http://schemas.microsoft.com/office/drawing/2014/main" id="{30FC3849-28DD-0246-A464-BC158FD939F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055463" y="30175200"/>
              <a:ext cx="1034137" cy="1038924"/>
            </a:xfrm>
            <a:prstGeom prst="rect">
              <a:avLst/>
            </a:prstGeom>
            <a:ln>
              <a:solidFill>
                <a:schemeClr val="bg1"/>
              </a:solidFill>
            </a:ln>
          </p:spPr>
        </p:pic>
        <p:sp>
          <p:nvSpPr>
            <p:cNvPr id="38" name="TextBox 37">
              <a:extLst>
                <a:ext uri="{FF2B5EF4-FFF2-40B4-BE49-F238E27FC236}">
                  <a16:creationId xmlns:a16="http://schemas.microsoft.com/office/drawing/2014/main" id="{4845831B-B814-CB40-A5A1-067EB36D41CD}"/>
                </a:ext>
              </a:extLst>
            </p:cNvPr>
            <p:cNvSpPr txBox="1"/>
            <p:nvPr/>
          </p:nvSpPr>
          <p:spPr>
            <a:xfrm>
              <a:off x="29861550" y="30099000"/>
              <a:ext cx="389850" cy="584775"/>
            </a:xfrm>
            <a:prstGeom prst="rect">
              <a:avLst/>
            </a:prstGeom>
            <a:noFill/>
          </p:spPr>
          <p:txBody>
            <a:bodyPr wrap="none" rtlCol="0">
              <a:spAutoFit/>
            </a:bodyPr>
            <a:lstStyle/>
            <a:p>
              <a:r>
                <a:rPr lang="en-US" sz="3200" dirty="0"/>
                <a:t>*</a:t>
              </a:r>
            </a:p>
          </p:txBody>
        </p:sp>
      </p:grpSp>
      <p:sp>
        <p:nvSpPr>
          <p:cNvPr id="40" name="Rectangle 39">
            <a:extLst>
              <a:ext uri="{FF2B5EF4-FFF2-40B4-BE49-F238E27FC236}">
                <a16:creationId xmlns:a16="http://schemas.microsoft.com/office/drawing/2014/main" id="{DE1447B3-C49E-7E45-B9DA-289B2E6C333B}"/>
              </a:ext>
            </a:extLst>
          </p:cNvPr>
          <p:cNvSpPr/>
          <p:nvPr/>
        </p:nvSpPr>
        <p:spPr>
          <a:xfrm>
            <a:off x="29995672" y="31507093"/>
            <a:ext cx="12295328" cy="954107"/>
          </a:xfrm>
          <a:prstGeom prst="rect">
            <a:avLst/>
          </a:prstGeom>
        </p:spPr>
        <p:txBody>
          <a:bodyPr wrap="square">
            <a:spAutoFit/>
          </a:bodyPr>
          <a:lstStyle/>
          <a:p>
            <a:r>
              <a:rPr lang="en-US" sz="2800" dirty="0">
                <a:solidFill>
                  <a:srgbClr val="000000"/>
                </a:solidFill>
                <a:latin typeface="Optima" panose="02000503060000020004" pitchFamily="2" charset="0"/>
                <a:cs typeface="Arial"/>
              </a:rPr>
              <a:t>This work was supported by Grant R01DA022582 from the </a:t>
            </a:r>
            <a:r>
              <a:rPr lang="en-US" sz="2800" i="1" dirty="0">
                <a:solidFill>
                  <a:srgbClr val="000000"/>
                </a:solidFill>
                <a:latin typeface="Optima" panose="02000503060000020004" pitchFamily="2" charset="0"/>
                <a:cs typeface="Arial"/>
              </a:rPr>
              <a:t>National Institute on Drug Abuse</a:t>
            </a:r>
            <a:r>
              <a:rPr lang="en-US" sz="2800" dirty="0">
                <a:solidFill>
                  <a:srgbClr val="000000"/>
                </a:solidFill>
                <a:latin typeface="Optima" panose="02000503060000020004" pitchFamily="2" charset="0"/>
                <a:cs typeface="Arial"/>
              </a:rPr>
              <a:t>. </a:t>
            </a:r>
          </a:p>
        </p:txBody>
      </p:sp>
      <p:sp>
        <p:nvSpPr>
          <p:cNvPr id="103" name="Text Box 248">
            <a:extLst>
              <a:ext uri="{FF2B5EF4-FFF2-40B4-BE49-F238E27FC236}">
                <a16:creationId xmlns:a16="http://schemas.microsoft.com/office/drawing/2014/main" id="{B74BD0D9-B9BA-344A-8883-4E021A1C1926}"/>
              </a:ext>
            </a:extLst>
          </p:cNvPr>
          <p:cNvSpPr txBox="1">
            <a:spLocks noChangeArrowheads="1"/>
          </p:cNvSpPr>
          <p:nvPr/>
        </p:nvSpPr>
        <p:spPr bwMode="auto">
          <a:xfrm>
            <a:off x="14920925" y="4762617"/>
            <a:ext cx="14482830" cy="1104783"/>
          </a:xfrm>
          <a:prstGeom prst="rect">
            <a:avLst/>
          </a:prstGeom>
          <a:solidFill>
            <a:srgbClr val="050B85"/>
          </a:solidFill>
          <a:ln w="19050">
            <a:noFill/>
            <a:miter lim="800000"/>
            <a:headEnd/>
            <a:tailEnd/>
          </a:ln>
          <a:effectLst/>
        </p:spPr>
        <p:txBody>
          <a:bodyPr wrap="square" lIns="438768" tIns="219389" rIns="438768" bIns="219389"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zh-CN" sz="4300" dirty="0">
                <a:solidFill>
                  <a:schemeClr val="bg1"/>
                </a:solidFill>
                <a:latin typeface="Optima" panose="02000503060000020004" pitchFamily="2" charset="0"/>
                <a:ea typeface="Avenir Book" charset="0"/>
                <a:cs typeface="Avenir Book" charset="0"/>
              </a:rPr>
              <a:t>WHOLE-BRAIN PATTERN EXPRESSION</a:t>
            </a:r>
            <a:endParaRPr lang="en-US" altLang="zh-CN" sz="3400" baseline="30000" dirty="0">
              <a:solidFill>
                <a:schemeClr val="bg1"/>
              </a:solidFill>
              <a:latin typeface="Optima" panose="02000503060000020004" pitchFamily="2" charset="0"/>
              <a:ea typeface="Avenir Book" charset="0"/>
              <a:cs typeface="Avenir Book" charset="0"/>
            </a:endParaRPr>
          </a:p>
        </p:txBody>
      </p:sp>
      <p:sp>
        <p:nvSpPr>
          <p:cNvPr id="106" name="Rectangle 105">
            <a:extLst>
              <a:ext uri="{FF2B5EF4-FFF2-40B4-BE49-F238E27FC236}">
                <a16:creationId xmlns:a16="http://schemas.microsoft.com/office/drawing/2014/main" id="{B31E2FA1-B98D-4E48-A4B0-D0AFCA24E5B3}"/>
              </a:ext>
            </a:extLst>
          </p:cNvPr>
          <p:cNvSpPr/>
          <p:nvPr/>
        </p:nvSpPr>
        <p:spPr>
          <a:xfrm>
            <a:off x="30175199" y="5961888"/>
            <a:ext cx="12782401" cy="3507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3200" dirty="0">
                <a:solidFill>
                  <a:schemeClr val="tx1"/>
                </a:solidFill>
                <a:latin typeface="Optima" panose="02000503060000020004" pitchFamily="2" charset="0"/>
                <a:ea typeface="Avenir Book" charset="0"/>
                <a:cs typeface="Avenir Book" charset="0"/>
              </a:rPr>
              <a:t>Preliminary results suggest that whole-brain pattern expression of putative psychological processes during cue exposure, namely cognitive control, may indeed better characterize actual eating behavior and body composition—when compared with traditional univariate analyses of specific regions of interest. One speculation about the positive association between cognitive control pattern expression and snack eating is that the higher activity/pattern expression may reflect inefficient inhibitory control processes.</a:t>
            </a:r>
          </a:p>
          <a:p>
            <a:pPr algn="just"/>
            <a:endParaRPr lang="en-US" sz="3200" dirty="0">
              <a:solidFill>
                <a:schemeClr val="tx1"/>
              </a:solidFill>
              <a:latin typeface="Optima" panose="02000503060000020004" pitchFamily="2" charset="0"/>
              <a:ea typeface="Avenir Book" charset="0"/>
              <a:cs typeface="Avenir Book" charset="0"/>
            </a:endParaRPr>
          </a:p>
          <a:p>
            <a:pPr algn="just"/>
            <a:endParaRPr lang="en-US" sz="3200" dirty="0">
              <a:solidFill>
                <a:schemeClr val="tx1"/>
              </a:solidFill>
              <a:latin typeface="Optima" panose="02000503060000020004" pitchFamily="2" charset="0"/>
              <a:ea typeface="Avenir Book" charset="0"/>
              <a:cs typeface="Avenir Book" charset="0"/>
            </a:endParaRPr>
          </a:p>
        </p:txBody>
      </p:sp>
      <p:sp>
        <p:nvSpPr>
          <p:cNvPr id="108" name="Rectangle 107">
            <a:extLst>
              <a:ext uri="{FF2B5EF4-FFF2-40B4-BE49-F238E27FC236}">
                <a16:creationId xmlns:a16="http://schemas.microsoft.com/office/drawing/2014/main" id="{034A5575-D2AD-7847-BC28-97D8FAED5B30}"/>
              </a:ext>
            </a:extLst>
          </p:cNvPr>
          <p:cNvSpPr/>
          <p:nvPr/>
        </p:nvSpPr>
        <p:spPr>
          <a:xfrm>
            <a:off x="30175200" y="11267158"/>
            <a:ext cx="12833496" cy="934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3200" dirty="0">
                <a:solidFill>
                  <a:schemeClr val="tx1"/>
                </a:solidFill>
                <a:latin typeface="Optima" panose="02000503060000020004" pitchFamily="2" charset="0"/>
                <a:ea typeface="Avenir Book" charset="0"/>
                <a:cs typeface="Avenir Book" charset="0"/>
              </a:rPr>
              <a:t>Although several of our hypotheses from planned, primary analyses were not supported by the data, analyses and results from secondary analyses are forthcoming. One such analysis will be to examine patterns of functional connectivity between multiple brain systems associated with reactivity, regulation, and valuation, respectively. </a:t>
            </a:r>
          </a:p>
          <a:p>
            <a:pPr algn="just"/>
            <a:endParaRPr lang="en-US" sz="2000" dirty="0">
              <a:solidFill>
                <a:schemeClr val="tx1"/>
              </a:solidFill>
              <a:latin typeface="Optima" panose="02000503060000020004" pitchFamily="2" charset="0"/>
              <a:ea typeface="Avenir Book" charset="0"/>
              <a:cs typeface="Avenir Book" charset="0"/>
            </a:endParaRPr>
          </a:p>
          <a:p>
            <a:pPr algn="just"/>
            <a:r>
              <a:rPr lang="en-US" sz="3200" dirty="0">
                <a:solidFill>
                  <a:schemeClr val="tx1"/>
                </a:solidFill>
                <a:latin typeface="Optima" panose="02000503060000020004" pitchFamily="2" charset="0"/>
                <a:ea typeface="Avenir Book" charset="0"/>
                <a:cs typeface="Avenir Book" charset="0"/>
              </a:rPr>
              <a:t>For example, we will test whether valuation of high-calorie foods—as indexed by ventral medial prefrontal cortex (VMPFC) activity—modulates connectivity patterns between reward (e.g., ventral striatum) and control regions (e.g., dorsolateral prefrontal cortex), such that </a:t>
            </a:r>
            <a:r>
              <a:rPr lang="en-US" sz="3200" i="1" dirty="0">
                <a:solidFill>
                  <a:schemeClr val="tx1"/>
                </a:solidFill>
                <a:latin typeface="Optima" panose="02000503060000020004" pitchFamily="2" charset="0"/>
                <a:ea typeface="Avenir Book" charset="0"/>
                <a:cs typeface="Avenir Book" charset="0"/>
              </a:rPr>
              <a:t>higher</a:t>
            </a:r>
            <a:r>
              <a:rPr lang="en-US" sz="3200" dirty="0">
                <a:solidFill>
                  <a:schemeClr val="tx1"/>
                </a:solidFill>
                <a:latin typeface="Optima" panose="02000503060000020004" pitchFamily="2" charset="0"/>
                <a:ea typeface="Avenir Book" charset="0"/>
                <a:cs typeface="Avenir Book" charset="0"/>
              </a:rPr>
              <a:t> VMPFC activity is associated with </a:t>
            </a:r>
            <a:r>
              <a:rPr lang="en-US" sz="3200" i="1" dirty="0">
                <a:solidFill>
                  <a:schemeClr val="tx1"/>
                </a:solidFill>
                <a:latin typeface="Optima" panose="02000503060000020004" pitchFamily="2" charset="0"/>
                <a:ea typeface="Avenir Book" charset="0"/>
                <a:cs typeface="Avenir Book" charset="0"/>
              </a:rPr>
              <a:t>lower</a:t>
            </a:r>
            <a:r>
              <a:rPr lang="en-US" sz="3200" dirty="0">
                <a:solidFill>
                  <a:schemeClr val="tx1"/>
                </a:solidFill>
                <a:latin typeface="Optima" panose="02000503060000020004" pitchFamily="2" charset="0"/>
                <a:ea typeface="Avenir Book" charset="0"/>
                <a:cs typeface="Avenir Book" charset="0"/>
              </a:rPr>
              <a:t> functional coupling between reward and control areas, resulting in </a:t>
            </a:r>
            <a:r>
              <a:rPr lang="en-US" sz="3200" i="1" dirty="0">
                <a:solidFill>
                  <a:schemeClr val="tx1"/>
                </a:solidFill>
                <a:latin typeface="Optima" panose="02000503060000020004" pitchFamily="2" charset="0"/>
                <a:ea typeface="Avenir Book" charset="0"/>
                <a:cs typeface="Avenir Book" charset="0"/>
              </a:rPr>
              <a:t>greater</a:t>
            </a:r>
            <a:r>
              <a:rPr lang="en-US" sz="3200" dirty="0">
                <a:solidFill>
                  <a:schemeClr val="tx1"/>
                </a:solidFill>
                <a:latin typeface="Optima" panose="02000503060000020004" pitchFamily="2" charset="0"/>
                <a:ea typeface="Avenir Book" charset="0"/>
                <a:cs typeface="Avenir Book" charset="0"/>
              </a:rPr>
              <a:t> snack eating and/or higher BMI/adiposity. </a:t>
            </a:r>
          </a:p>
          <a:p>
            <a:pPr algn="just"/>
            <a:endParaRPr lang="en-US" sz="2000" dirty="0">
              <a:solidFill>
                <a:schemeClr val="tx1"/>
              </a:solidFill>
              <a:latin typeface="Optima" panose="02000503060000020004" pitchFamily="2" charset="0"/>
              <a:ea typeface="Avenir Book" charset="0"/>
              <a:cs typeface="Avenir Book" charset="0"/>
            </a:endParaRPr>
          </a:p>
          <a:p>
            <a:pPr algn="just"/>
            <a:r>
              <a:rPr lang="en-US" sz="3200" dirty="0">
                <a:solidFill>
                  <a:schemeClr val="tx1"/>
                </a:solidFill>
                <a:latin typeface="Optima" panose="02000503060000020004" pitchFamily="2" charset="0"/>
                <a:ea typeface="Avenir Book" charset="0"/>
                <a:cs typeface="Avenir Book" charset="0"/>
              </a:rPr>
              <a:t>Lastly, an exploratory follow-up analysis informed by the present results is to examine specificity of whole-brain patterns to appetizing, high-caloric foods generally speaking, versus patterns during exposure to specific kinds of foods (e.g., snacks vs. desserts vs. meals). If such specificity is observed, then perhaps it would better predict participants’ snack eating.</a:t>
            </a:r>
          </a:p>
        </p:txBody>
      </p:sp>
      <p:sp>
        <p:nvSpPr>
          <p:cNvPr id="109" name="Rectangle 108">
            <a:extLst>
              <a:ext uri="{FF2B5EF4-FFF2-40B4-BE49-F238E27FC236}">
                <a16:creationId xmlns:a16="http://schemas.microsoft.com/office/drawing/2014/main" id="{AAC1AC90-620A-ED4E-92CC-35CB06A61CDB}"/>
              </a:ext>
            </a:extLst>
          </p:cNvPr>
          <p:cNvSpPr/>
          <p:nvPr/>
        </p:nvSpPr>
        <p:spPr>
          <a:xfrm>
            <a:off x="14904720" y="16120488"/>
            <a:ext cx="13289633" cy="872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latin typeface="Optima" panose="02000503060000020004" pitchFamily="2" charset="0"/>
                <a:ea typeface="Avenir Book" charset="0"/>
                <a:cs typeface="Avenir Book" charset="0"/>
              </a:rPr>
              <a:t>Correlations between all correspondence scores and outcome measures</a:t>
            </a:r>
          </a:p>
        </p:txBody>
      </p:sp>
      <p:sp>
        <p:nvSpPr>
          <p:cNvPr id="70" name="TextBox 69">
            <a:extLst>
              <a:ext uri="{FF2B5EF4-FFF2-40B4-BE49-F238E27FC236}">
                <a16:creationId xmlns:a16="http://schemas.microsoft.com/office/drawing/2014/main" id="{D8071F66-1F2E-5D4B-B3DB-4F2946921881}"/>
              </a:ext>
            </a:extLst>
          </p:cNvPr>
          <p:cNvSpPr txBox="1"/>
          <p:nvPr/>
        </p:nvSpPr>
        <p:spPr>
          <a:xfrm>
            <a:off x="23088600" y="13944600"/>
            <a:ext cx="6338956" cy="307777"/>
          </a:xfrm>
          <a:prstGeom prst="rect">
            <a:avLst/>
          </a:prstGeom>
          <a:noFill/>
        </p:spPr>
        <p:txBody>
          <a:bodyPr wrap="square" rtlCol="0">
            <a:spAutoFit/>
          </a:bodyPr>
          <a:lstStyle/>
          <a:p>
            <a:pPr algn="r"/>
            <a:r>
              <a:rPr lang="en-US" sz="1400" dirty="0">
                <a:solidFill>
                  <a:schemeClr val="bg1"/>
                </a:solidFill>
                <a:latin typeface="Optima" panose="02000503060000020004" pitchFamily="2" charset="0"/>
              </a:rPr>
              <a:t>Adapted from Shahane, Lopez, &amp; Denny (2018). </a:t>
            </a:r>
            <a:r>
              <a:rPr lang="en-US" sz="1400" i="1" dirty="0">
                <a:solidFill>
                  <a:schemeClr val="bg1"/>
                </a:solidFill>
                <a:latin typeface="Optima" panose="02000503060000020004" pitchFamily="2" charset="0"/>
              </a:rPr>
              <a:t>CABN.</a:t>
            </a:r>
            <a:endParaRPr lang="en-US" sz="1400" dirty="0">
              <a:solidFill>
                <a:schemeClr val="bg1"/>
              </a:solidFill>
              <a:latin typeface="Optima" panose="02000503060000020004" pitchFamily="2" charset="0"/>
            </a:endParaRPr>
          </a:p>
        </p:txBody>
      </p:sp>
      <p:sp>
        <p:nvSpPr>
          <p:cNvPr id="111" name="Rectangle 110">
            <a:extLst>
              <a:ext uri="{FF2B5EF4-FFF2-40B4-BE49-F238E27FC236}">
                <a16:creationId xmlns:a16="http://schemas.microsoft.com/office/drawing/2014/main" id="{2F3E655C-1DA5-344B-9AD9-C8D9E72105B6}"/>
              </a:ext>
            </a:extLst>
          </p:cNvPr>
          <p:cNvSpPr/>
          <p:nvPr/>
        </p:nvSpPr>
        <p:spPr>
          <a:xfrm>
            <a:off x="14956157" y="26679554"/>
            <a:ext cx="14249399" cy="872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latin typeface="Optima" panose="02000503060000020004" pitchFamily="2" charset="0"/>
                <a:ea typeface="Avenir Book" charset="0"/>
                <a:cs typeface="Avenir Book" charset="0"/>
              </a:rPr>
              <a:t>Model comparison (with cognitive control CS)		AIC</a:t>
            </a:r>
          </a:p>
        </p:txBody>
      </p:sp>
      <p:pic>
        <p:nvPicPr>
          <p:cNvPr id="66" name="Picture 65" descr="A close up of a map&#13;&#10;&#13;&#10;Description automatically generated">
            <a:extLst>
              <a:ext uri="{FF2B5EF4-FFF2-40B4-BE49-F238E27FC236}">
                <a16:creationId xmlns:a16="http://schemas.microsoft.com/office/drawing/2014/main" id="{F310C5E9-7E5F-0748-A6B0-7A9EA452124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20925" y="17273129"/>
            <a:ext cx="14465808" cy="8679485"/>
          </a:xfrm>
          <a:prstGeom prst="rect">
            <a:avLst/>
          </a:prstGeom>
        </p:spPr>
      </p:pic>
      <p:graphicFrame>
        <p:nvGraphicFramePr>
          <p:cNvPr id="7" name="Table 6">
            <a:extLst>
              <a:ext uri="{FF2B5EF4-FFF2-40B4-BE49-F238E27FC236}">
                <a16:creationId xmlns:a16="http://schemas.microsoft.com/office/drawing/2014/main" id="{A45D48C2-A070-3040-91F3-B20A1A1B48B0}"/>
              </a:ext>
            </a:extLst>
          </p:cNvPr>
          <p:cNvGraphicFramePr>
            <a:graphicFrameLocks noGrp="1"/>
          </p:cNvGraphicFramePr>
          <p:nvPr>
            <p:extLst>
              <p:ext uri="{D42A27DB-BD31-4B8C-83A1-F6EECF244321}">
                <p14:modId xmlns:p14="http://schemas.microsoft.com/office/powerpoint/2010/main" val="42121989"/>
              </p:ext>
            </p:extLst>
          </p:nvPr>
        </p:nvGraphicFramePr>
        <p:xfrm>
          <a:off x="14923259" y="29742816"/>
          <a:ext cx="14513310" cy="1554480"/>
        </p:xfrm>
        <a:graphic>
          <a:graphicData uri="http://schemas.openxmlformats.org/drawingml/2006/table">
            <a:tbl>
              <a:tblPr firstRow="1" bandRow="1">
                <a:tableStyleId>{69012ECD-51FC-41F1-AA8D-1B2483CD663E}</a:tableStyleId>
              </a:tblPr>
              <a:tblGrid>
                <a:gridCol w="3383280">
                  <a:extLst>
                    <a:ext uri="{9D8B030D-6E8A-4147-A177-3AD203B41FA5}">
                      <a16:colId xmlns:a16="http://schemas.microsoft.com/office/drawing/2014/main" val="782312164"/>
                    </a:ext>
                  </a:extLst>
                </a:gridCol>
                <a:gridCol w="2422044">
                  <a:extLst>
                    <a:ext uri="{9D8B030D-6E8A-4147-A177-3AD203B41FA5}">
                      <a16:colId xmlns:a16="http://schemas.microsoft.com/office/drawing/2014/main" val="1013696772"/>
                    </a:ext>
                  </a:extLst>
                </a:gridCol>
                <a:gridCol w="2902662">
                  <a:extLst>
                    <a:ext uri="{9D8B030D-6E8A-4147-A177-3AD203B41FA5}">
                      <a16:colId xmlns:a16="http://schemas.microsoft.com/office/drawing/2014/main" val="1349256724"/>
                    </a:ext>
                  </a:extLst>
                </a:gridCol>
                <a:gridCol w="2902662">
                  <a:extLst>
                    <a:ext uri="{9D8B030D-6E8A-4147-A177-3AD203B41FA5}">
                      <a16:colId xmlns:a16="http://schemas.microsoft.com/office/drawing/2014/main" val="3190049302"/>
                    </a:ext>
                  </a:extLst>
                </a:gridCol>
                <a:gridCol w="2902662">
                  <a:extLst>
                    <a:ext uri="{9D8B030D-6E8A-4147-A177-3AD203B41FA5}">
                      <a16:colId xmlns:a16="http://schemas.microsoft.com/office/drawing/2014/main" val="3874939793"/>
                    </a:ext>
                  </a:extLst>
                </a:gridCol>
              </a:tblGrid>
              <a:tr h="370840">
                <a:tc>
                  <a:txBody>
                    <a:bodyPr/>
                    <a:lstStyle/>
                    <a:p>
                      <a:pPr algn="ctr"/>
                      <a:endParaRPr lang="en-US" sz="2800" dirty="0">
                        <a:latin typeface="Optima" panose="02000503060000020004" pitchFamily="2" charset="0"/>
                      </a:endParaRP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50B85"/>
                    </a:solidFill>
                  </a:tcPr>
                </a:tc>
                <a:tc>
                  <a:txBody>
                    <a:bodyPr/>
                    <a:lstStyle/>
                    <a:p>
                      <a:pPr algn="ctr"/>
                      <a:r>
                        <a:rPr lang="en-US" sz="2800" i="1" dirty="0">
                          <a:latin typeface="Optima" panose="02000503060000020004" pitchFamily="2" charset="0"/>
                        </a:rPr>
                        <a:t>B</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50B85"/>
                    </a:solidFill>
                  </a:tcPr>
                </a:tc>
                <a:tc>
                  <a:txBody>
                    <a:bodyPr/>
                    <a:lstStyle/>
                    <a:p>
                      <a:pPr algn="ctr"/>
                      <a:r>
                        <a:rPr lang="en-US" sz="2800" i="1" dirty="0">
                          <a:latin typeface="Optima" panose="02000503060000020004" pitchFamily="2" charset="0"/>
                        </a:rPr>
                        <a:t>SE</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50B85"/>
                    </a:solidFill>
                  </a:tcPr>
                </a:tc>
                <a:tc>
                  <a:txBody>
                    <a:bodyPr/>
                    <a:lstStyle/>
                    <a:p>
                      <a:pPr algn="ctr"/>
                      <a:r>
                        <a:rPr lang="en-US" sz="2800" i="1" dirty="0">
                          <a:latin typeface="Optima" panose="02000503060000020004" pitchFamily="2" charset="0"/>
                        </a:rPr>
                        <a:t>t</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50B85"/>
                    </a:solidFill>
                  </a:tcPr>
                </a:tc>
                <a:tc>
                  <a:txBody>
                    <a:bodyPr/>
                    <a:lstStyle/>
                    <a:p>
                      <a:pPr algn="ctr"/>
                      <a:r>
                        <a:rPr lang="en-US" sz="2800" i="1" dirty="0">
                          <a:latin typeface="Optima" panose="02000503060000020004" pitchFamily="2" charset="0"/>
                        </a:rPr>
                        <a:t>p</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050B85"/>
                    </a:solidFill>
                  </a:tcPr>
                </a:tc>
                <a:extLst>
                  <a:ext uri="{0D108BD9-81ED-4DB2-BD59-A6C34878D82A}">
                    <a16:rowId xmlns:a16="http://schemas.microsoft.com/office/drawing/2014/main" val="1040970086"/>
                  </a:ext>
                </a:extLst>
              </a:tr>
              <a:tr h="370840">
                <a:tc>
                  <a:txBody>
                    <a:bodyPr/>
                    <a:lstStyle/>
                    <a:p>
                      <a:pPr algn="l"/>
                      <a:r>
                        <a:rPr lang="en-US" sz="2800" dirty="0">
                          <a:latin typeface="Optima" panose="02000503060000020004" pitchFamily="2" charset="0"/>
                        </a:rPr>
                        <a:t>intercept</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800" dirty="0">
                          <a:latin typeface="Optima" panose="02000503060000020004" pitchFamily="2" charset="0"/>
                        </a:rPr>
                        <a:t>8.877</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800" dirty="0">
                          <a:latin typeface="Optima" panose="02000503060000020004" pitchFamily="2" charset="0"/>
                        </a:rPr>
                        <a:t>3.619</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800" dirty="0">
                          <a:latin typeface="Optima" panose="02000503060000020004" pitchFamily="2" charset="0"/>
                        </a:rPr>
                        <a:t>2.453</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800" dirty="0">
                          <a:latin typeface="Optima" panose="02000503060000020004" pitchFamily="2" charset="0"/>
                        </a:rPr>
                        <a:t>.020</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97837659"/>
                  </a:ext>
                </a:extLst>
              </a:tr>
              <a:tr h="370840">
                <a:tc>
                  <a:txBody>
                    <a:bodyPr/>
                    <a:lstStyle/>
                    <a:p>
                      <a:pPr algn="l"/>
                      <a:r>
                        <a:rPr lang="en-US" sz="2800" dirty="0">
                          <a:latin typeface="Optima" panose="02000503060000020004" pitchFamily="2" charset="0"/>
                        </a:rPr>
                        <a:t>cognitive control</a:t>
                      </a:r>
                    </a:p>
                  </a:txBody>
                  <a:tcPr anchor="ctr">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800" dirty="0">
                          <a:latin typeface="Optima" panose="02000503060000020004" pitchFamily="2" charset="0"/>
                        </a:rPr>
                        <a:t>0.010</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800" dirty="0">
                          <a:latin typeface="Optima" panose="02000503060000020004" pitchFamily="2" charset="0"/>
                        </a:rPr>
                        <a:t>0.005</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800" dirty="0">
                          <a:latin typeface="Optima" panose="02000503060000020004" pitchFamily="2" charset="0"/>
                        </a:rPr>
                        <a:t>2.077</a:t>
                      </a:r>
                    </a:p>
                  </a:txBody>
                  <a:tcPr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800" dirty="0">
                          <a:latin typeface="Optima" panose="02000503060000020004" pitchFamily="2" charset="0"/>
                        </a:rPr>
                        <a:t>.046</a:t>
                      </a:r>
                    </a:p>
                  </a:txBody>
                  <a:tcPr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042756648"/>
                  </a:ext>
                </a:extLst>
              </a:tr>
            </a:tbl>
          </a:graphicData>
        </a:graphic>
      </p:graphicFrame>
      <p:sp>
        <p:nvSpPr>
          <p:cNvPr id="8" name="TextBox 7">
            <a:extLst>
              <a:ext uri="{FF2B5EF4-FFF2-40B4-BE49-F238E27FC236}">
                <a16:creationId xmlns:a16="http://schemas.microsoft.com/office/drawing/2014/main" id="{4D7310A2-D25D-5340-88DF-0799956D5B6E}"/>
              </a:ext>
            </a:extLst>
          </p:cNvPr>
          <p:cNvSpPr txBox="1"/>
          <p:nvPr/>
        </p:nvSpPr>
        <p:spPr>
          <a:xfrm>
            <a:off x="14955858" y="27300704"/>
            <a:ext cx="14471698" cy="1815882"/>
          </a:xfrm>
          <a:prstGeom prst="rect">
            <a:avLst/>
          </a:prstGeom>
          <a:noFill/>
        </p:spPr>
        <p:txBody>
          <a:bodyPr wrap="square" rtlCol="0">
            <a:spAutoFit/>
          </a:bodyPr>
          <a:lstStyle/>
          <a:p>
            <a:r>
              <a:rPr lang="en-US" sz="2800" dirty="0">
                <a:latin typeface="Optima" panose="02000503060000020004" pitchFamily="2" charset="0"/>
              </a:rPr>
              <a:t>snack consumption ~ 1 			287.5</a:t>
            </a:r>
          </a:p>
          <a:p>
            <a:r>
              <a:rPr lang="en-US" sz="2800" b="1" dirty="0">
                <a:latin typeface="Optima" panose="02000503060000020004" pitchFamily="2" charset="0"/>
              </a:rPr>
              <a:t>snack consumption ~ 1 + cognitive control CS		285.2</a:t>
            </a:r>
          </a:p>
          <a:p>
            <a:r>
              <a:rPr lang="en-US" sz="2800" dirty="0">
                <a:latin typeface="Optima" panose="02000503060000020004" pitchFamily="2" charset="0"/>
              </a:rPr>
              <a:t>snack consumption ~ 1 + cognitive control CS + ROI composite	287.2</a:t>
            </a:r>
          </a:p>
          <a:p>
            <a:r>
              <a:rPr lang="en-US" sz="2800" dirty="0">
                <a:latin typeface="Optima" panose="02000503060000020004" pitchFamily="2" charset="0"/>
              </a:rPr>
              <a:t>snack consumption ~ 1 + cognitive control CS + ROI composite	286.3</a:t>
            </a:r>
          </a:p>
        </p:txBody>
      </p:sp>
      <p:pic>
        <p:nvPicPr>
          <p:cNvPr id="6" name="Picture 5">
            <a:extLst>
              <a:ext uri="{FF2B5EF4-FFF2-40B4-BE49-F238E27FC236}">
                <a16:creationId xmlns:a16="http://schemas.microsoft.com/office/drawing/2014/main" id="{98856FE6-AB34-384E-90CB-202A76F7D49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904720" y="6273097"/>
            <a:ext cx="14503911" cy="8128703"/>
          </a:xfrm>
          <a:prstGeom prst="rect">
            <a:avLst/>
          </a:prstGeom>
        </p:spPr>
      </p:pic>
    </p:spTree>
    <p:extLst>
      <p:ext uri="{BB962C8B-B14F-4D97-AF65-F5344CB8AC3E}">
        <p14:creationId xmlns:p14="http://schemas.microsoft.com/office/powerpoint/2010/main" val="3904246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7847</TotalTime>
  <Words>769</Words>
  <Application>Microsoft Macintosh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Optima</vt:lpstr>
      <vt:lpstr>Office Theme</vt:lpstr>
      <vt:lpstr>PowerPoint Presentation</vt:lpstr>
    </vt:vector>
  </TitlesOfParts>
  <Company>Cubist Pharmaceuticals,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Anoushka Shahane</dc:creator>
  <cp:lastModifiedBy>Richard Lopez</cp:lastModifiedBy>
  <cp:revision>376</cp:revision>
  <cp:lastPrinted>2018-04-30T19:29:51Z</cp:lastPrinted>
  <dcterms:created xsi:type="dcterms:W3CDTF">2014-08-23T16:13:43Z</dcterms:created>
  <dcterms:modified xsi:type="dcterms:W3CDTF">2019-02-06T12:22:27Z</dcterms:modified>
</cp:coreProperties>
</file>